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drawings/drawing8.xml" ContentType="application/vnd.openxmlformats-officedocument.drawingml.chartshape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rawings/drawing6.xml" ContentType="application/vnd.openxmlformats-officedocument.drawingml.chartshape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16" r:id="rId1"/>
  </p:sldMasterIdLst>
  <p:notesMasterIdLst>
    <p:notesMasterId r:id="rId28"/>
  </p:notesMasterIdLst>
  <p:handoutMasterIdLst>
    <p:handoutMasterId r:id="rId29"/>
  </p:handoutMasterIdLst>
  <p:sldIdLst>
    <p:sldId id="256" r:id="rId2"/>
    <p:sldId id="558" r:id="rId3"/>
    <p:sldId id="559" r:id="rId4"/>
    <p:sldId id="566" r:id="rId5"/>
    <p:sldId id="567" r:id="rId6"/>
    <p:sldId id="568" r:id="rId7"/>
    <p:sldId id="545" r:id="rId8"/>
    <p:sldId id="544" r:id="rId9"/>
    <p:sldId id="531" r:id="rId10"/>
    <p:sldId id="546" r:id="rId11"/>
    <p:sldId id="550" r:id="rId12"/>
    <p:sldId id="547" r:id="rId13"/>
    <p:sldId id="542" r:id="rId14"/>
    <p:sldId id="554" r:id="rId15"/>
    <p:sldId id="553" r:id="rId16"/>
    <p:sldId id="551" r:id="rId17"/>
    <p:sldId id="562" r:id="rId18"/>
    <p:sldId id="560" r:id="rId19"/>
    <p:sldId id="561" r:id="rId20"/>
    <p:sldId id="563" r:id="rId21"/>
    <p:sldId id="564" r:id="rId22"/>
    <p:sldId id="565" r:id="rId23"/>
    <p:sldId id="555" r:id="rId24"/>
    <p:sldId id="556" r:id="rId25"/>
    <p:sldId id="557" r:id="rId26"/>
    <p:sldId id="311" r:id="rId27"/>
  </p:sldIdLst>
  <p:sldSz cx="9144000" cy="6858000" type="screen4x3"/>
  <p:notesSz cx="6888163" cy="100187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9933"/>
    <a:srgbClr val="008000"/>
    <a:srgbClr val="CCFFFF"/>
    <a:srgbClr val="FFFF99"/>
    <a:srgbClr val="0000CC"/>
    <a:srgbClr val="FF3300"/>
    <a:srgbClr val="FF0000"/>
    <a:srgbClr val="FA9CAC"/>
    <a:srgbClr val="F0F45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ลักษณะสีอ่อน 1 - เน้น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A488322-F2BA-4B5B-9748-0D474271808F}" styleName="ลักษณะสีปานกลาง 3 - เน้น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ลักษณะสีอ่อน 2 - เน้น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ลักษณะสีอ่อน 2 - เน้น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23" autoAdjust="0"/>
    <p:restoredTop sz="94537" autoAdjust="0"/>
  </p:normalViewPr>
  <p:slideViewPr>
    <p:cSldViewPr>
      <p:cViewPr>
        <p:scale>
          <a:sx n="60" d="100"/>
          <a:sy n="60" d="100"/>
        </p:scale>
        <p:origin x="-618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__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__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___Microsoft_Office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7.8111672592551112E-2"/>
          <c:y val="4.2775695838996985E-2"/>
          <c:w val="0.9048883880661085"/>
          <c:h val="0.82293510952159044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เป้าหมายกรม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dLbls>
            <c:txPr>
              <a:bodyPr/>
              <a:lstStyle/>
              <a:p>
                <a:pPr>
                  <a:defRPr sz="1600" baseline="0">
                    <a:latin typeface="TH SarabunIT๙" pitchFamily="34" charset="-34"/>
                    <a:cs typeface="TH SarabunIT๙" pitchFamily="34" charset="-34"/>
                  </a:defRPr>
                </a:pPr>
                <a:endParaRPr lang="en-US"/>
              </a:p>
            </c:txPr>
            <c:showVal val="1"/>
          </c:dLbls>
          <c:cat>
            <c:strRef>
              <c:f>Sheet1!$A$2:$A$17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0.55000000000000004</c:v>
                </c:pt>
                <c:pt idx="1">
                  <c:v>3.5</c:v>
                </c:pt>
                <c:pt idx="2">
                  <c:v>6.5</c:v>
                </c:pt>
                <c:pt idx="3">
                  <c:v>10.5</c:v>
                </c:pt>
                <c:pt idx="4">
                  <c:v>17.5</c:v>
                </c:pt>
                <c:pt idx="5">
                  <c:v>25</c:v>
                </c:pt>
                <c:pt idx="6">
                  <c:v>33</c:v>
                </c:pt>
                <c:pt idx="7">
                  <c:v>41</c:v>
                </c:pt>
                <c:pt idx="8">
                  <c:v>52</c:v>
                </c:pt>
                <c:pt idx="9">
                  <c:v>61</c:v>
                </c:pt>
                <c:pt idx="10">
                  <c:v>70</c:v>
                </c:pt>
                <c:pt idx="11">
                  <c:v>86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ผลการเบิกจ่าย สชป.5</c:v>
                </c:pt>
              </c:strCache>
            </c:strRef>
          </c:tx>
          <c:dLbls>
            <c:txPr>
              <a:bodyPr rot="-5400000" vert="horz"/>
              <a:lstStyle/>
              <a:p>
                <a:pPr>
                  <a:defRPr sz="1600">
                    <a:latin typeface="TH SarabunIT๙" pitchFamily="34" charset="-34"/>
                    <a:cs typeface="TH SarabunIT๙" pitchFamily="34" charset="-34"/>
                  </a:defRPr>
                </a:pPr>
                <a:endParaRPr lang="en-US"/>
              </a:p>
            </c:txPr>
            <c:dLblPos val="t"/>
            <c:showVal val="1"/>
          </c:dLbls>
          <c:cat>
            <c:strRef>
              <c:f>Sheet1!$A$2:$A$17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0.5</c:v>
                </c:pt>
                <c:pt idx="1">
                  <c:v>14.92</c:v>
                </c:pt>
                <c:pt idx="2">
                  <c:v>16.45</c:v>
                </c:pt>
                <c:pt idx="3">
                  <c:v>15.82</c:v>
                </c:pt>
                <c:pt idx="4">
                  <c:v>18.98</c:v>
                </c:pt>
                <c:pt idx="5">
                  <c:v>25.98</c:v>
                </c:pt>
                <c:pt idx="6">
                  <c:v>38.5</c:v>
                </c:pt>
              </c:numCache>
            </c:numRef>
          </c:val>
        </c:ser>
        <c:marker val="1"/>
        <c:axId val="104632704"/>
        <c:axId val="79848576"/>
      </c:lineChart>
      <c:catAx>
        <c:axId val="104632704"/>
        <c:scaling>
          <c:orientation val="minMax"/>
        </c:scaling>
        <c:axPos val="b"/>
        <c:tickLblPos val="nextTo"/>
        <c:crossAx val="79848576"/>
        <c:crosses val="autoZero"/>
        <c:auto val="1"/>
        <c:lblAlgn val="ctr"/>
        <c:lblOffset val="100"/>
      </c:catAx>
      <c:valAx>
        <c:axId val="79848576"/>
        <c:scaling>
          <c:orientation val="minMax"/>
        </c:scaling>
        <c:axPos val="l"/>
        <c:majorGridlines/>
        <c:numFmt formatCode="General" sourceLinked="1"/>
        <c:tickLblPos val="nextTo"/>
        <c:crossAx val="1046327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041021585150755"/>
          <c:y val="0.53276188397528867"/>
          <c:w val="0.20810971285123697"/>
          <c:h val="0.14852219799926011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autoTitleDeleted val="1"/>
    <c:view3D>
      <c:rAngAx val="1"/>
    </c:view3D>
    <c:sideWall>
      <c:sp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</c:spPr>
    </c:sideWall>
    <c:backWall>
      <c:sp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ln w="19050">
          <a:solidFill>
            <a:srgbClr val="00206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Sheet1!$C$1</c:f>
              <c:strCache>
                <c:ptCount val="1"/>
                <c:pt idx="0">
                  <c:v>ไตรมาส 2</c:v>
                </c:pt>
              </c:strCache>
            </c:strRef>
          </c:tx>
          <c:spPr>
            <a:solidFill>
              <a:srgbClr val="FFC000"/>
            </a:solidFill>
          </c:spPr>
          <c:dPt>
            <c:idx val="14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lang="th-TH">
                    <a:solidFill>
                      <a:srgbClr val="0000CC"/>
                    </a:solidFill>
                    <a:latin typeface="Angsana New" pitchFamily="18" charset="-34"/>
                    <a:cs typeface="Angsana New" pitchFamily="18" charset="-34"/>
                  </a:defRPr>
                </a:pPr>
                <a:endParaRPr lang="en-US"/>
              </a:p>
            </c:txPr>
            <c:showVal val="1"/>
          </c:dLbls>
          <c:cat>
            <c:strRef>
              <c:f>Sheet1!$B$2:$B$16</c:f>
              <c:strCache>
                <c:ptCount val="15"/>
                <c:pt idx="0">
                  <c:v>ส่วนวิศวกรรมบริหาร</c:v>
                </c:pt>
                <c:pt idx="1">
                  <c:v>โครงการส่งน้ำและบำรุงรักษาห้วยโมง</c:v>
                </c:pt>
                <c:pt idx="2">
                  <c:v>สำนักชลประทานที่ 5</c:v>
                </c:pt>
                <c:pt idx="3">
                  <c:v>โครงการชลประทานสกลนคร</c:v>
                </c:pt>
                <c:pt idx="4">
                  <c:v>โครงการส่งน้ำและบำรุงรักษาน้ำอูน</c:v>
                </c:pt>
                <c:pt idx="5">
                  <c:v>โครงการส่งน้ำและบำรุงรักษาห้วยหลวง</c:v>
                </c:pt>
                <c:pt idx="6">
                  <c:v>โครงการส่งน้ำและบำรุงรักษาฝายกุมภวาปี</c:v>
                </c:pt>
                <c:pt idx="7">
                  <c:v>ศูนย์ศึกษาการพัฒนาภูพานฯ</c:v>
                </c:pt>
                <c:pt idx="8">
                  <c:v>โครงการก่อสร้าง</c:v>
                </c:pt>
                <c:pt idx="9">
                  <c:v>โครงการชลประทานอุดรธานี</c:v>
                </c:pt>
                <c:pt idx="10">
                  <c:v>โครงการชลประทานบึงกาฬ</c:v>
                </c:pt>
                <c:pt idx="11">
                  <c:v>โครงการชลประทานหนองคาย</c:v>
                </c:pt>
                <c:pt idx="12">
                  <c:v>โครงการชลประทานหนองบัวลำภู</c:v>
                </c:pt>
                <c:pt idx="13">
                  <c:v>โครงการชลประทานเลย</c:v>
                </c:pt>
                <c:pt idx="14">
                  <c:v>กรมฯ</c:v>
                </c:pt>
              </c:strCache>
            </c:strRef>
          </c:cat>
          <c:val>
            <c:numRef>
              <c:f>Sheet1!$C$2:$C$16</c:f>
              <c:numCache>
                <c:formatCode>_(* #,##0.00_);_(* \(#,##0.00\);_(* "-"??_);_(@_)</c:formatCode>
                <c:ptCount val="15"/>
                <c:pt idx="0">
                  <c:v>100</c:v>
                </c:pt>
                <c:pt idx="1">
                  <c:v>76.203921154708809</c:v>
                </c:pt>
                <c:pt idx="2">
                  <c:v>75.471190091545523</c:v>
                </c:pt>
                <c:pt idx="3">
                  <c:v>62.848146126345988</c:v>
                </c:pt>
                <c:pt idx="4">
                  <c:v>50.773067690830516</c:v>
                </c:pt>
                <c:pt idx="5">
                  <c:v>42.893523498322573</c:v>
                </c:pt>
                <c:pt idx="6">
                  <c:v>37.467300832342445</c:v>
                </c:pt>
                <c:pt idx="7">
                  <c:v>26.992351344682952</c:v>
                </c:pt>
                <c:pt idx="8">
                  <c:v>22.671288016951632</c:v>
                </c:pt>
                <c:pt idx="9">
                  <c:v>18.923483032216623</c:v>
                </c:pt>
                <c:pt idx="10">
                  <c:v>17.054716288781261</c:v>
                </c:pt>
                <c:pt idx="11">
                  <c:v>15.398749724873696</c:v>
                </c:pt>
                <c:pt idx="12">
                  <c:v>11.229478170478167</c:v>
                </c:pt>
                <c:pt idx="13">
                  <c:v>5.9677081832389369</c:v>
                </c:pt>
                <c:pt idx="14" formatCode="#,##0.00">
                  <c:v>25</c:v>
                </c:pt>
              </c:numCache>
            </c:numRef>
          </c:val>
        </c:ser>
        <c:dLbls>
          <c:showVal val="1"/>
        </c:dLbls>
        <c:shape val="cylinder"/>
        <c:axId val="103613952"/>
        <c:axId val="104897920"/>
        <c:axId val="0"/>
      </c:bar3DChart>
      <c:catAx>
        <c:axId val="103613952"/>
        <c:scaling>
          <c:orientation val="minMax"/>
        </c:scaling>
        <c:axPos val="b"/>
        <c:tickLblPos val="nextTo"/>
        <c:txPr>
          <a:bodyPr/>
          <a:lstStyle/>
          <a:p>
            <a:pPr>
              <a:defRPr lang="th-TH" sz="1200" b="0">
                <a:solidFill>
                  <a:srgbClr val="0000CC"/>
                </a:solidFill>
              </a:defRPr>
            </a:pPr>
            <a:endParaRPr lang="en-US"/>
          </a:p>
        </c:txPr>
        <c:crossAx val="104897920"/>
        <c:crosses val="autoZero"/>
        <c:auto val="1"/>
        <c:lblAlgn val="ctr"/>
        <c:lblOffset val="100"/>
      </c:catAx>
      <c:valAx>
        <c:axId val="104897920"/>
        <c:scaling>
          <c:orientation val="minMax"/>
          <c:max val="100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lang="th-TH" b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pPr>
            <a:endParaRPr lang="en-US"/>
          </a:p>
        </c:txPr>
        <c:crossAx val="103613952"/>
        <c:crosses val="autoZero"/>
        <c:crossBetween val="between"/>
        <c:majorUnit val="10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autoTitleDeleted val="1"/>
    <c:view3D>
      <c:rAngAx val="1"/>
    </c:view3D>
    <c:sideWall>
      <c:sp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</c:spPr>
    </c:sideWall>
    <c:backWall>
      <c:sp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ln w="19050">
          <a:solidFill>
            <a:srgbClr val="00206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Sheet1!$C$1</c:f>
              <c:strCache>
                <c:ptCount val="1"/>
                <c:pt idx="0">
                  <c:v>ไตรมาส3</c:v>
                </c:pt>
              </c:strCache>
            </c:strRef>
          </c:tx>
          <c:spPr>
            <a:solidFill>
              <a:srgbClr val="FFC000"/>
            </a:solidFill>
          </c:spPr>
          <c:dPt>
            <c:idx val="14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lang="th-TH">
                    <a:solidFill>
                      <a:srgbClr val="0000CC"/>
                    </a:solidFill>
                    <a:latin typeface="Angsana New" pitchFamily="18" charset="-34"/>
                    <a:cs typeface="Angsana New" pitchFamily="18" charset="-34"/>
                  </a:defRPr>
                </a:pPr>
                <a:endParaRPr lang="en-US"/>
              </a:p>
            </c:txPr>
            <c:showVal val="1"/>
          </c:dLbls>
          <c:cat>
            <c:strRef>
              <c:f>Sheet1!$B$2:$B$16</c:f>
              <c:strCache>
                <c:ptCount val="15"/>
                <c:pt idx="0">
                  <c:v>สำนักชลประทานที่ 5</c:v>
                </c:pt>
                <c:pt idx="1">
                  <c:v>ส่วนวิศวกรรมบริหาร</c:v>
                </c:pt>
                <c:pt idx="2">
                  <c:v>โครงการชลประทานสกลนคร</c:v>
                </c:pt>
                <c:pt idx="3">
                  <c:v>โครงการส่งน้ำและบำรุงรักษาห้วยโมง</c:v>
                </c:pt>
                <c:pt idx="4">
                  <c:v>โครงการส่งน้ำและบำรุงรักษาห้วยหลวง</c:v>
                </c:pt>
                <c:pt idx="5">
                  <c:v>โครงการส่งน้ำและบำรุงรักษาน้ำอูน</c:v>
                </c:pt>
                <c:pt idx="6">
                  <c:v>โครงการชลประทานหนองคาย</c:v>
                </c:pt>
                <c:pt idx="7">
                  <c:v>โครงการส่งน้ำและบำรุงรักษาฝายกุมภวาปี</c:v>
                </c:pt>
                <c:pt idx="8">
                  <c:v>ศูนย์ศึกษาการพัฒนาภูพานฯ</c:v>
                </c:pt>
                <c:pt idx="9">
                  <c:v>โครงการชลประทานบึงกาฬ</c:v>
                </c:pt>
                <c:pt idx="10">
                  <c:v>โครงการชลประทานอุดรธานี</c:v>
                </c:pt>
                <c:pt idx="11">
                  <c:v>โครงการก่อสร้าง</c:v>
                </c:pt>
                <c:pt idx="12">
                  <c:v>โครงการชลประทานหนองบัวลำภู</c:v>
                </c:pt>
                <c:pt idx="13">
                  <c:v>โครงการชลประทานเลย</c:v>
                </c:pt>
                <c:pt idx="14">
                  <c:v>กรมฯ</c:v>
                </c:pt>
              </c:strCache>
            </c:strRef>
          </c:cat>
          <c:val>
            <c:numRef>
              <c:f>Sheet1!$C$2:$C$16</c:f>
              <c:numCache>
                <c:formatCode>#,##0.00</c:formatCode>
                <c:ptCount val="15"/>
                <c:pt idx="0">
                  <c:v>100</c:v>
                </c:pt>
                <c:pt idx="1">
                  <c:v>100</c:v>
                </c:pt>
                <c:pt idx="2">
                  <c:v>91.592547042579142</c:v>
                </c:pt>
                <c:pt idx="3">
                  <c:v>88.785391983534268</c:v>
                </c:pt>
                <c:pt idx="4">
                  <c:v>84.397904541516723</c:v>
                </c:pt>
                <c:pt idx="5">
                  <c:v>83.625136821891445</c:v>
                </c:pt>
                <c:pt idx="6">
                  <c:v>81.2997826818427</c:v>
                </c:pt>
                <c:pt idx="7">
                  <c:v>76.884661117717002</c:v>
                </c:pt>
                <c:pt idx="8">
                  <c:v>75.48729336294106</c:v>
                </c:pt>
                <c:pt idx="9">
                  <c:v>68.502085389867133</c:v>
                </c:pt>
                <c:pt idx="10">
                  <c:v>61.097590764748986</c:v>
                </c:pt>
                <c:pt idx="11">
                  <c:v>56.059523583018844</c:v>
                </c:pt>
                <c:pt idx="12">
                  <c:v>51.732218295218303</c:v>
                </c:pt>
                <c:pt idx="13">
                  <c:v>45.681300362443324</c:v>
                </c:pt>
                <c:pt idx="14">
                  <c:v>52</c:v>
                </c:pt>
              </c:numCache>
            </c:numRef>
          </c:val>
        </c:ser>
        <c:dLbls>
          <c:showVal val="1"/>
        </c:dLbls>
        <c:shape val="cylinder"/>
        <c:axId val="103575552"/>
        <c:axId val="103577088"/>
        <c:axId val="0"/>
      </c:bar3DChart>
      <c:catAx>
        <c:axId val="103575552"/>
        <c:scaling>
          <c:orientation val="minMax"/>
        </c:scaling>
        <c:axPos val="b"/>
        <c:tickLblPos val="nextTo"/>
        <c:txPr>
          <a:bodyPr/>
          <a:lstStyle/>
          <a:p>
            <a:pPr>
              <a:defRPr lang="th-TH" sz="1200" b="0">
                <a:solidFill>
                  <a:srgbClr val="0000CC"/>
                </a:solidFill>
              </a:defRPr>
            </a:pPr>
            <a:endParaRPr lang="en-US"/>
          </a:p>
        </c:txPr>
        <c:crossAx val="103577088"/>
        <c:crosses val="autoZero"/>
        <c:auto val="1"/>
        <c:lblAlgn val="ctr"/>
        <c:lblOffset val="100"/>
      </c:catAx>
      <c:valAx>
        <c:axId val="103577088"/>
        <c:scaling>
          <c:orientation val="minMax"/>
          <c:max val="100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lang="th-TH" b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pPr>
            <a:endParaRPr lang="en-US"/>
          </a:p>
        </c:txPr>
        <c:crossAx val="103575552"/>
        <c:crosses val="autoZero"/>
        <c:crossBetween val="between"/>
        <c:majorUnit val="10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autoTitleDeleted val="1"/>
    <c:view3D>
      <c:rAngAx val="1"/>
    </c:view3D>
    <c:sideWall>
      <c:sp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</c:spPr>
    </c:sideWall>
    <c:backWall>
      <c:sp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ln w="19050">
          <a:solidFill>
            <a:srgbClr val="00206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Sheet1!$C$1</c:f>
              <c:strCache>
                <c:ptCount val="1"/>
                <c:pt idx="0">
                  <c:v>ไตรมาส 4</c:v>
                </c:pt>
              </c:strCache>
            </c:strRef>
          </c:tx>
          <c:spPr>
            <a:solidFill>
              <a:srgbClr val="FFC000"/>
            </a:solidFill>
          </c:spPr>
          <c:dPt>
            <c:idx val="14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lang="th-TH">
                    <a:solidFill>
                      <a:srgbClr val="0000CC"/>
                    </a:solidFill>
                    <a:latin typeface="Angsana New" pitchFamily="18" charset="-34"/>
                    <a:cs typeface="Angsana New" pitchFamily="18" charset="-34"/>
                  </a:defRPr>
                </a:pPr>
                <a:endParaRPr lang="en-US"/>
              </a:p>
            </c:txPr>
            <c:showVal val="1"/>
          </c:dLbls>
          <c:cat>
            <c:strRef>
              <c:f>Sheet1!$B$2:$B$16</c:f>
              <c:strCache>
                <c:ptCount val="15"/>
                <c:pt idx="0">
                  <c:v>สำนักชลประทานที่ 5</c:v>
                </c:pt>
                <c:pt idx="1">
                  <c:v>ส่วนวิศวกรรมบริหาร</c:v>
                </c:pt>
                <c:pt idx="2">
                  <c:v>โครงการชลประทานสกลนคร</c:v>
                </c:pt>
                <c:pt idx="3">
                  <c:v>โครงการส่งน้ำและบำรุงรักษาห้วยโมง</c:v>
                </c:pt>
                <c:pt idx="4">
                  <c:v>โครงการส่งน้ำและบำรุงรักษาห้วยหลวง</c:v>
                </c:pt>
                <c:pt idx="5">
                  <c:v>โครงการส่งน้ำและบำรุงรักษาน้ำอูน</c:v>
                </c:pt>
                <c:pt idx="6">
                  <c:v>โครงการชลประทานหนองคาย</c:v>
                </c:pt>
                <c:pt idx="7">
                  <c:v>โครงการส่งน้ำและบำรุงรักษาฝายกุมภวาปี</c:v>
                </c:pt>
                <c:pt idx="8">
                  <c:v>ศูนย์ศึกษาการพัฒนาภูพานฯ</c:v>
                </c:pt>
                <c:pt idx="9">
                  <c:v>โครงการชลประทานบึงกาฬ</c:v>
                </c:pt>
                <c:pt idx="10">
                  <c:v>โครงการชลประทานอุดรธานี</c:v>
                </c:pt>
                <c:pt idx="11">
                  <c:v>โครงการก่อสร้าง</c:v>
                </c:pt>
                <c:pt idx="12">
                  <c:v>โครงการชลประทานหนองบัวลำภู</c:v>
                </c:pt>
                <c:pt idx="13">
                  <c:v>โครงการชลประทานเลย</c:v>
                </c:pt>
                <c:pt idx="14">
                  <c:v>กรมฯ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80.27</c:v>
                </c:pt>
                <c:pt idx="13">
                  <c:v>100</c:v>
                </c:pt>
                <c:pt idx="14">
                  <c:v>86</c:v>
                </c:pt>
              </c:numCache>
            </c:numRef>
          </c:val>
        </c:ser>
        <c:dLbls>
          <c:showVal val="1"/>
        </c:dLbls>
        <c:shape val="cylinder"/>
        <c:axId val="103319424"/>
        <c:axId val="103320960"/>
        <c:axId val="0"/>
      </c:bar3DChart>
      <c:catAx>
        <c:axId val="103319424"/>
        <c:scaling>
          <c:orientation val="minMax"/>
        </c:scaling>
        <c:axPos val="b"/>
        <c:tickLblPos val="nextTo"/>
        <c:txPr>
          <a:bodyPr/>
          <a:lstStyle/>
          <a:p>
            <a:pPr>
              <a:defRPr lang="th-TH" sz="1200" b="0">
                <a:solidFill>
                  <a:srgbClr val="0000CC"/>
                </a:solidFill>
              </a:defRPr>
            </a:pPr>
            <a:endParaRPr lang="en-US"/>
          </a:p>
        </c:txPr>
        <c:crossAx val="103320960"/>
        <c:crosses val="autoZero"/>
        <c:auto val="1"/>
        <c:lblAlgn val="ctr"/>
        <c:lblOffset val="100"/>
      </c:catAx>
      <c:valAx>
        <c:axId val="103320960"/>
        <c:scaling>
          <c:orientation val="minMax"/>
          <c:max val="100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lang="th-TH" b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pPr>
            <a:endParaRPr lang="en-US"/>
          </a:p>
        </c:txPr>
        <c:crossAx val="103319424"/>
        <c:crosses val="autoZero"/>
        <c:crossBetween val="between"/>
        <c:majorUnit val="10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5699443462936577"/>
          <c:y val="2.8090881747199113E-2"/>
          <c:w val="0.83036326924144255"/>
          <c:h val="0.73285854472337852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งบประมาณ(บาท)</c:v>
                </c:pt>
              </c:strCache>
            </c:strRef>
          </c:tx>
          <c:spPr>
            <a:solidFill>
              <a:srgbClr val="00B0F0"/>
            </a:solidFill>
          </c:spPr>
          <c:dLbls>
            <c:txPr>
              <a:bodyPr rot="-5400000" vert="horz"/>
              <a:lstStyle/>
              <a:p>
                <a:pPr>
                  <a:defRPr sz="1200"/>
                </a:pPr>
                <a:endParaRPr lang="en-US"/>
              </a:p>
            </c:txPr>
            <c:showVal val="1"/>
          </c:dLbls>
          <c:cat>
            <c:strRef>
              <c:f>Sheet1!$A$2:$A$20</c:f>
              <c:strCache>
                <c:ptCount val="16"/>
                <c:pt idx="0">
                  <c:v>สชป.5</c:v>
                </c:pt>
                <c:pt idx="1">
                  <c:v>ชป.บึงกาฬ</c:v>
                </c:pt>
                <c:pt idx="2">
                  <c:v>ชป.เลย</c:v>
                </c:pt>
                <c:pt idx="3">
                  <c:v>ชป.หนองบัวลำภู</c:v>
                </c:pt>
                <c:pt idx="4">
                  <c:v>ชป.อุดรธานี</c:v>
                </c:pt>
                <c:pt idx="5">
                  <c:v>ชป.สกลนคร</c:v>
                </c:pt>
                <c:pt idx="6">
                  <c:v>ชป.หนองคาย</c:v>
                </c:pt>
                <c:pt idx="7">
                  <c:v>คบ.ห้วยหลวง</c:v>
                </c:pt>
                <c:pt idx="8">
                  <c:v>คบ.ฝายกุมภวาปี</c:v>
                </c:pt>
                <c:pt idx="9">
                  <c:v>คบ.ห้วยโมง</c:v>
                </c:pt>
                <c:pt idx="10">
                  <c:v>คบ.น้ำอูน</c:v>
                </c:pt>
                <c:pt idx="11">
                  <c:v>ศูนย์ฯภูพาน</c:v>
                </c:pt>
                <c:pt idx="12">
                  <c:v>โครงการก่อสร้าง 5</c:v>
                </c:pt>
                <c:pt idx="13">
                  <c:v>สจจ.สกลนคร</c:v>
                </c:pt>
                <c:pt idx="14">
                  <c:v>คูน้ำ 5</c:v>
                </c:pt>
                <c:pt idx="15">
                  <c:v>คบ.น้ำก่ำ</c:v>
                </c:pt>
              </c:strCache>
            </c:strRef>
          </c:cat>
          <c:val>
            <c:numRef>
              <c:f>Sheet1!$B$2:$B$20</c:f>
              <c:numCache>
                <c:formatCode>_(* #,##0.00_);_(* \(#,##0.00\);_(* "-"??_);_(@_)</c:formatCode>
                <c:ptCount val="19"/>
                <c:pt idx="0">
                  <c:v>87688359</c:v>
                </c:pt>
                <c:pt idx="1">
                  <c:v>30599772</c:v>
                </c:pt>
                <c:pt idx="2">
                  <c:v>41347500</c:v>
                </c:pt>
                <c:pt idx="3">
                  <c:v>49069920</c:v>
                </c:pt>
                <c:pt idx="4">
                  <c:v>73969100</c:v>
                </c:pt>
                <c:pt idx="5">
                  <c:v>44933730</c:v>
                </c:pt>
                <c:pt idx="6">
                  <c:v>40197000</c:v>
                </c:pt>
                <c:pt idx="7">
                  <c:v>40546700</c:v>
                </c:pt>
                <c:pt idx="8">
                  <c:v>5586831</c:v>
                </c:pt>
                <c:pt idx="9">
                  <c:v>4565100</c:v>
                </c:pt>
                <c:pt idx="10">
                  <c:v>23637900</c:v>
                </c:pt>
                <c:pt idx="11">
                  <c:v>40034935</c:v>
                </c:pt>
                <c:pt idx="12">
                  <c:v>117235179</c:v>
                </c:pt>
                <c:pt idx="13">
                  <c:v>579900</c:v>
                </c:pt>
                <c:pt idx="14">
                  <c:v>63033000</c:v>
                </c:pt>
                <c:pt idx="15">
                  <c:v>42974259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ผลเบิกจ่าย(บาท)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 rot="-5400000" vert="horz"/>
              <a:lstStyle/>
              <a:p>
                <a:pPr>
                  <a:defRPr sz="1200"/>
                </a:pPr>
                <a:endParaRPr lang="en-US"/>
              </a:p>
            </c:txPr>
            <c:showVal val="1"/>
          </c:dLbls>
          <c:cat>
            <c:strRef>
              <c:f>Sheet1!$A$2:$A$20</c:f>
              <c:strCache>
                <c:ptCount val="16"/>
                <c:pt idx="0">
                  <c:v>สชป.5</c:v>
                </c:pt>
                <c:pt idx="1">
                  <c:v>ชป.บึงกาฬ</c:v>
                </c:pt>
                <c:pt idx="2">
                  <c:v>ชป.เลย</c:v>
                </c:pt>
                <c:pt idx="3">
                  <c:v>ชป.หนองบัวลำภู</c:v>
                </c:pt>
                <c:pt idx="4">
                  <c:v>ชป.อุดรธานี</c:v>
                </c:pt>
                <c:pt idx="5">
                  <c:v>ชป.สกลนคร</c:v>
                </c:pt>
                <c:pt idx="6">
                  <c:v>ชป.หนองคาย</c:v>
                </c:pt>
                <c:pt idx="7">
                  <c:v>คบ.ห้วยหลวง</c:v>
                </c:pt>
                <c:pt idx="8">
                  <c:v>คบ.ฝายกุมภวาปี</c:v>
                </c:pt>
                <c:pt idx="9">
                  <c:v>คบ.ห้วยโมง</c:v>
                </c:pt>
                <c:pt idx="10">
                  <c:v>คบ.น้ำอูน</c:v>
                </c:pt>
                <c:pt idx="11">
                  <c:v>ศูนย์ฯภูพาน</c:v>
                </c:pt>
                <c:pt idx="12">
                  <c:v>โครงการก่อสร้าง 5</c:v>
                </c:pt>
                <c:pt idx="13">
                  <c:v>สจจ.สกลนคร</c:v>
                </c:pt>
                <c:pt idx="14">
                  <c:v>คูน้ำ 5</c:v>
                </c:pt>
                <c:pt idx="15">
                  <c:v>คบ.น้ำก่ำ</c:v>
                </c:pt>
              </c:strCache>
            </c:strRef>
          </c:cat>
          <c:val>
            <c:numRef>
              <c:f>Sheet1!$C$2:$C$20</c:f>
              <c:numCache>
                <c:formatCode>_(* #,##0.00_);_(* \(#,##0.00\);_(* "-"??_);_(@_)</c:formatCode>
                <c:ptCount val="19"/>
                <c:pt idx="0">
                  <c:v>61973333.020000011</c:v>
                </c:pt>
                <c:pt idx="1">
                  <c:v>13215115.100000001</c:v>
                </c:pt>
                <c:pt idx="2">
                  <c:v>7765783</c:v>
                </c:pt>
                <c:pt idx="3">
                  <c:v>2350018.54</c:v>
                </c:pt>
                <c:pt idx="4">
                  <c:v>16312133.790000001</c:v>
                </c:pt>
                <c:pt idx="5">
                  <c:v>17354779.149999999</c:v>
                </c:pt>
                <c:pt idx="6">
                  <c:v>14743636.42</c:v>
                </c:pt>
                <c:pt idx="7">
                  <c:v>16585246.520000003</c:v>
                </c:pt>
                <c:pt idx="8">
                  <c:v>1391320.27</c:v>
                </c:pt>
                <c:pt idx="9">
                  <c:v>2962733.1</c:v>
                </c:pt>
                <c:pt idx="10">
                  <c:v>9842389.4900000002</c:v>
                </c:pt>
                <c:pt idx="11">
                  <c:v>10045676.010000002</c:v>
                </c:pt>
                <c:pt idx="12">
                  <c:v>49225102.060000002</c:v>
                </c:pt>
                <c:pt idx="13">
                  <c:v>579792.6</c:v>
                </c:pt>
                <c:pt idx="14">
                  <c:v>34895411.789999999</c:v>
                </c:pt>
                <c:pt idx="15">
                  <c:v>10195553.879999999</c:v>
                </c:pt>
              </c:numCache>
            </c:numRef>
          </c:val>
        </c:ser>
        <c:axId val="43648128"/>
        <c:axId val="54803840"/>
      </c:barChart>
      <c:catAx>
        <c:axId val="43648128"/>
        <c:scaling>
          <c:orientation val="minMax"/>
        </c:scaling>
        <c:axPos val="b"/>
        <c:tickLblPos val="nextTo"/>
        <c:crossAx val="54803840"/>
        <c:crosses val="autoZero"/>
        <c:auto val="1"/>
        <c:lblAlgn val="ctr"/>
        <c:lblOffset val="100"/>
      </c:catAx>
      <c:valAx>
        <c:axId val="54803840"/>
        <c:scaling>
          <c:orientation val="minMax"/>
        </c:scaling>
        <c:axPos val="l"/>
        <c:majorGridlines/>
        <c:numFmt formatCode="_(* #,##0.00_);_(* \(#,##0.00\);_(* &quot;-&quot;??_);_(@_)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36481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4138865599565421"/>
          <c:y val="0.13499869236772941"/>
          <c:w val="0.17830281490562544"/>
          <c:h val="0.12034689469770478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view3D>
      <c:rAngAx val="1"/>
    </c:view3D>
    <c:plotArea>
      <c:layout>
        <c:manualLayout>
          <c:layoutTarget val="inner"/>
          <c:xMode val="edge"/>
          <c:yMode val="edge"/>
          <c:x val="0.11911220472440945"/>
          <c:y val="0.12362204724409449"/>
          <c:w val="0.88064129483814535"/>
          <c:h val="0.59396905328694383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ร้อยละการเบิกจ่าย</c:v>
                </c:pt>
              </c:strCache>
            </c:strRef>
          </c:tx>
          <c:dLbls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showVal val="1"/>
          </c:dLbls>
          <c:cat>
            <c:strRef>
              <c:f>Sheet1!$A$2:$A$21</c:f>
              <c:strCache>
                <c:ptCount val="16"/>
                <c:pt idx="0">
                  <c:v>สจจ.สกลนคร</c:v>
                </c:pt>
                <c:pt idx="1">
                  <c:v>สชป.5</c:v>
                </c:pt>
                <c:pt idx="2">
                  <c:v>คบ.ห้วยโมง</c:v>
                </c:pt>
                <c:pt idx="3">
                  <c:v>คูน้ำ 5</c:v>
                </c:pt>
                <c:pt idx="4">
                  <c:v>ชป.บึงกาฬ</c:v>
                </c:pt>
                <c:pt idx="5">
                  <c:v>โครงการก่อสร้าง 5</c:v>
                </c:pt>
                <c:pt idx="6">
                  <c:v>คบ.น้ำอูน</c:v>
                </c:pt>
                <c:pt idx="7">
                  <c:v>คบ.ห้วยหลวง</c:v>
                </c:pt>
                <c:pt idx="8">
                  <c:v>ชป.สกลนคร</c:v>
                </c:pt>
                <c:pt idx="9">
                  <c:v>ชป.หนองคาย</c:v>
                </c:pt>
                <c:pt idx="10">
                  <c:v>ศูนย์ฯภูพาน</c:v>
                </c:pt>
                <c:pt idx="11">
                  <c:v>คบ.ฝายกุมภวาปี</c:v>
                </c:pt>
                <c:pt idx="12">
                  <c:v>คบ.น้ำก่ำ</c:v>
                </c:pt>
                <c:pt idx="13">
                  <c:v>ชป.อุดรธานี</c:v>
                </c:pt>
                <c:pt idx="14">
                  <c:v>ชป.เลย</c:v>
                </c:pt>
                <c:pt idx="15">
                  <c:v>ชป.หนองบัวลำภู</c:v>
                </c:pt>
              </c:strCache>
            </c:strRef>
          </c:cat>
          <c:val>
            <c:numRef>
              <c:f>Sheet1!$B$2:$B$21</c:f>
              <c:numCache>
                <c:formatCode>_(* #,##0.00_);_(* \(#,##0.00\);_(* "-"??_);_(@_)</c:formatCode>
                <c:ptCount val="20"/>
                <c:pt idx="0">
                  <c:v>99.981479565442314</c:v>
                </c:pt>
                <c:pt idx="1">
                  <c:v>70.674527071489621</c:v>
                </c:pt>
                <c:pt idx="2">
                  <c:v>64.899631990536903</c:v>
                </c:pt>
                <c:pt idx="3">
                  <c:v>55.360544143543855</c:v>
                </c:pt>
                <c:pt idx="4">
                  <c:v>43.186972438879614</c:v>
                </c:pt>
                <c:pt idx="5">
                  <c:v>41.988337016144278</c:v>
                </c:pt>
                <c:pt idx="6">
                  <c:v>41.638172130349986</c:v>
                </c:pt>
                <c:pt idx="7">
                  <c:v>40.904060059141692</c:v>
                </c:pt>
                <c:pt idx="8">
                  <c:v>38.623054774219717</c:v>
                </c:pt>
                <c:pt idx="9">
                  <c:v>36.678449685299896</c:v>
                </c:pt>
                <c:pt idx="10">
                  <c:v>25.092275059270115</c:v>
                </c:pt>
                <c:pt idx="11">
                  <c:v>24.903568230361721</c:v>
                </c:pt>
                <c:pt idx="12">
                  <c:v>23.724792741627027</c:v>
                </c:pt>
                <c:pt idx="13">
                  <c:v>22.052632504653971</c:v>
                </c:pt>
                <c:pt idx="14">
                  <c:v>18.78174738496886</c:v>
                </c:pt>
                <c:pt idx="15">
                  <c:v>4.7891224196004396</c:v>
                </c:pt>
              </c:numCache>
            </c:numRef>
          </c:val>
        </c:ser>
        <c:shape val="cylinder"/>
        <c:axId val="85505536"/>
        <c:axId val="86007168"/>
        <c:axId val="0"/>
      </c:bar3DChart>
      <c:catAx>
        <c:axId val="85505536"/>
        <c:scaling>
          <c:orientation val="minMax"/>
        </c:scaling>
        <c:axPos val="b"/>
        <c:tickLblPos val="nextTo"/>
        <c:crossAx val="86007168"/>
        <c:crosses val="autoZero"/>
        <c:auto val="1"/>
        <c:lblAlgn val="ctr"/>
        <c:lblOffset val="100"/>
      </c:catAx>
      <c:valAx>
        <c:axId val="86007168"/>
        <c:scaling>
          <c:orientation val="minMax"/>
        </c:scaling>
        <c:axPos val="l"/>
        <c:majorGridlines/>
        <c:numFmt formatCode="_(* #,##0.00_);_(* \(#,##0.00\);_(* &quot;-&quot;??_);_(@_)" sourceLinked="1"/>
        <c:tickLblPos val="nextTo"/>
        <c:crossAx val="85505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2892016622922138"/>
          <c:y val="0.16443581761582129"/>
          <c:w val="0.1641353893263342"/>
          <c:h val="6.4546969419520234E-2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autoTitleDeleted val="1"/>
    <c:view3D>
      <c:rAngAx val="1"/>
    </c:view3D>
    <c:sideWall>
      <c:sp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</c:spPr>
    </c:sideWall>
    <c:backWall>
      <c:sp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ln w="19050">
          <a:solidFill>
            <a:srgbClr val="00206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9933"/>
            </a:solidFill>
          </c:spPr>
          <c:dPt>
            <c:idx val="0"/>
            <c:spPr>
              <a:solidFill>
                <a:srgbClr val="008000"/>
              </a:solidFill>
            </c:spPr>
          </c:dPt>
          <c:dPt>
            <c:idx val="1"/>
            <c:spPr>
              <a:solidFill>
                <a:srgbClr val="008000"/>
              </a:solidFill>
            </c:spPr>
          </c:dPt>
          <c:dPt>
            <c:idx val="2"/>
            <c:spPr>
              <a:solidFill>
                <a:srgbClr val="008000"/>
              </a:solidFill>
            </c:spPr>
          </c:dPt>
          <c:dPt>
            <c:idx val="3"/>
            <c:spPr>
              <a:solidFill>
                <a:srgbClr val="008000"/>
              </a:solidFill>
            </c:spPr>
          </c:dPt>
          <c:dPt>
            <c:idx val="4"/>
            <c:spPr>
              <a:solidFill>
                <a:srgbClr val="008000"/>
              </a:solidFill>
            </c:spPr>
          </c:dPt>
          <c:dPt>
            <c:idx val="5"/>
            <c:spPr>
              <a:solidFill>
                <a:srgbClr val="008000"/>
              </a:solidFill>
            </c:spPr>
          </c:dPt>
          <c:dPt>
            <c:idx val="6"/>
            <c:spPr>
              <a:solidFill>
                <a:srgbClr val="008000"/>
              </a:solidFill>
            </c:spPr>
          </c:dPt>
          <c:dPt>
            <c:idx val="7"/>
            <c:spPr>
              <a:solidFill>
                <a:srgbClr val="008000"/>
              </a:solidFill>
            </c:spPr>
          </c:dPt>
          <c:dPt>
            <c:idx val="8"/>
            <c:spPr>
              <a:solidFill>
                <a:srgbClr val="008000"/>
              </a:solidFill>
            </c:spPr>
          </c:dPt>
          <c:dPt>
            <c:idx val="9"/>
            <c:spPr>
              <a:solidFill>
                <a:srgbClr val="008000"/>
              </a:solidFill>
            </c:spPr>
          </c:dPt>
          <c:dPt>
            <c:idx val="10"/>
            <c:spPr>
              <a:solidFill>
                <a:srgbClr val="008000"/>
              </a:solidFill>
            </c:spPr>
          </c:dPt>
          <c:dPt>
            <c:idx val="11"/>
            <c:spPr>
              <a:solidFill>
                <a:srgbClr val="008000"/>
              </a:solidFill>
            </c:spPr>
          </c:dPt>
          <c:dPt>
            <c:idx val="12"/>
            <c:spPr>
              <a:solidFill>
                <a:srgbClr val="FF0000"/>
              </a:solidFill>
            </c:spPr>
          </c:dPt>
          <c:dPt>
            <c:idx val="13"/>
            <c:spPr>
              <a:solidFill>
                <a:srgbClr val="FF0000"/>
              </a:solidFill>
            </c:spPr>
          </c:dPt>
          <c:dPt>
            <c:idx val="14"/>
            <c:spPr>
              <a:solidFill>
                <a:srgbClr val="FF0000"/>
              </a:solidFill>
            </c:spPr>
          </c:dPt>
          <c:dPt>
            <c:idx val="15"/>
            <c:spPr>
              <a:solidFill>
                <a:srgbClr val="FF0000"/>
              </a:solidFill>
            </c:spPr>
          </c:dPt>
          <c:dPt>
            <c:idx val="16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lang="th-TH">
                    <a:solidFill>
                      <a:srgbClr val="0000CC"/>
                    </a:solidFill>
                    <a:latin typeface="Angsana New" pitchFamily="18" charset="-34"/>
                    <a:cs typeface="Angsana New" pitchFamily="18" charset="-34"/>
                  </a:defRPr>
                </a:pPr>
                <a:endParaRPr lang="en-US"/>
              </a:p>
            </c:txPr>
            <c:showVal val="1"/>
          </c:dLbls>
          <c:cat>
            <c:strRef>
              <c:f>Sheet1!$B$2:$B$18</c:f>
              <c:strCache>
                <c:ptCount val="17"/>
                <c:pt idx="0">
                  <c:v>สชป.11</c:v>
                </c:pt>
                <c:pt idx="1">
                  <c:v>สชป.10</c:v>
                </c:pt>
                <c:pt idx="2">
                  <c:v>สชป.7</c:v>
                </c:pt>
                <c:pt idx="3">
                  <c:v>สชป.2</c:v>
                </c:pt>
                <c:pt idx="4">
                  <c:v>สชป.8</c:v>
                </c:pt>
                <c:pt idx="5">
                  <c:v>สชป.1</c:v>
                </c:pt>
                <c:pt idx="6">
                  <c:v>สชป.4</c:v>
                </c:pt>
                <c:pt idx="7">
                  <c:v>สชป.13</c:v>
                </c:pt>
                <c:pt idx="8">
                  <c:v>สชป.16</c:v>
                </c:pt>
                <c:pt idx="9">
                  <c:v>สชป.5</c:v>
                </c:pt>
                <c:pt idx="10">
                  <c:v>สชป.12</c:v>
                </c:pt>
                <c:pt idx="11">
                  <c:v>สชป.15</c:v>
                </c:pt>
                <c:pt idx="12">
                  <c:v>สชป.9</c:v>
                </c:pt>
                <c:pt idx="13">
                  <c:v>สชป.6</c:v>
                </c:pt>
                <c:pt idx="14">
                  <c:v>สชป.17</c:v>
                </c:pt>
                <c:pt idx="15">
                  <c:v>สชป.14</c:v>
                </c:pt>
                <c:pt idx="16">
                  <c:v>สชป.3</c:v>
                </c:pt>
              </c:strCache>
            </c:strRef>
          </c:cat>
          <c:val>
            <c:numRef>
              <c:f>Sheet1!$C$2:$C$18</c:f>
              <c:numCache>
                <c:formatCode>#,##0.00</c:formatCode>
                <c:ptCount val="17"/>
                <c:pt idx="0">
                  <c:v>49.3681858121586</c:v>
                </c:pt>
                <c:pt idx="1">
                  <c:v>47.526822253023006</c:v>
                </c:pt>
                <c:pt idx="2">
                  <c:v>41.944383445409876</c:v>
                </c:pt>
                <c:pt idx="3">
                  <c:v>35.203301730207343</c:v>
                </c:pt>
                <c:pt idx="4">
                  <c:v>33.600648298870261</c:v>
                </c:pt>
                <c:pt idx="5">
                  <c:v>33.583097614319954</c:v>
                </c:pt>
                <c:pt idx="6">
                  <c:v>30.75247730269853</c:v>
                </c:pt>
                <c:pt idx="7">
                  <c:v>30.301408491309864</c:v>
                </c:pt>
                <c:pt idx="8">
                  <c:v>28.635982161247572</c:v>
                </c:pt>
                <c:pt idx="9">
                  <c:v>25.983964375758415</c:v>
                </c:pt>
                <c:pt idx="10">
                  <c:v>25.714525926100791</c:v>
                </c:pt>
                <c:pt idx="11">
                  <c:v>25.576918864285343</c:v>
                </c:pt>
                <c:pt idx="12">
                  <c:v>23.406645947652287</c:v>
                </c:pt>
                <c:pt idx="13">
                  <c:v>22.01575114589733</c:v>
                </c:pt>
                <c:pt idx="14">
                  <c:v>20.065350304456597</c:v>
                </c:pt>
                <c:pt idx="15">
                  <c:v>18.014179488645265</c:v>
                </c:pt>
                <c:pt idx="16">
                  <c:v>16.334990613146179</c:v>
                </c:pt>
              </c:numCache>
            </c:numRef>
          </c:val>
        </c:ser>
        <c:dLbls>
          <c:showVal val="1"/>
        </c:dLbls>
        <c:shape val="cylinder"/>
        <c:axId val="80449920"/>
        <c:axId val="80451456"/>
        <c:axId val="0"/>
      </c:bar3DChart>
      <c:catAx>
        <c:axId val="80449920"/>
        <c:scaling>
          <c:orientation val="minMax"/>
        </c:scaling>
        <c:axPos val="b"/>
        <c:tickLblPos val="nextTo"/>
        <c:txPr>
          <a:bodyPr/>
          <a:lstStyle/>
          <a:p>
            <a:pPr>
              <a:defRPr lang="th-TH" b="0">
                <a:solidFill>
                  <a:srgbClr val="0000CC"/>
                </a:solidFill>
              </a:defRPr>
            </a:pPr>
            <a:endParaRPr lang="en-US"/>
          </a:p>
        </c:txPr>
        <c:crossAx val="80451456"/>
        <c:crosses val="autoZero"/>
        <c:auto val="1"/>
        <c:lblAlgn val="ctr"/>
        <c:lblOffset val="100"/>
      </c:catAx>
      <c:valAx>
        <c:axId val="80451456"/>
        <c:scaling>
          <c:orientation val="minMax"/>
          <c:max val="100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lang="th-TH" b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pPr>
            <a:endParaRPr lang="en-US"/>
          </a:p>
        </c:txPr>
        <c:crossAx val="80449920"/>
        <c:crosses val="autoZero"/>
        <c:crossBetween val="between"/>
        <c:majorUnit val="10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autoTitleDeleted val="1"/>
    <c:view3D>
      <c:rAngAx val="1"/>
    </c:view3D>
    <c:sideWall>
      <c:sp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</c:spPr>
    </c:sideWall>
    <c:backWall>
      <c:sp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ln w="19050">
          <a:solidFill>
            <a:srgbClr val="00206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9933"/>
            </a:solidFill>
          </c:spPr>
          <c:dPt>
            <c:idx val="0"/>
            <c:spPr>
              <a:solidFill>
                <a:srgbClr val="008000"/>
              </a:solidFill>
            </c:spPr>
          </c:dPt>
          <c:dPt>
            <c:idx val="1"/>
            <c:spPr>
              <a:solidFill>
                <a:srgbClr val="008000"/>
              </a:solidFill>
            </c:spPr>
          </c:dPt>
          <c:dPt>
            <c:idx val="2"/>
            <c:spPr>
              <a:solidFill>
                <a:srgbClr val="008000"/>
              </a:solidFill>
            </c:spPr>
          </c:dPt>
          <c:dPt>
            <c:idx val="3"/>
            <c:spPr>
              <a:solidFill>
                <a:srgbClr val="008000"/>
              </a:solidFill>
            </c:spPr>
          </c:dPt>
          <c:dPt>
            <c:idx val="4"/>
            <c:spPr>
              <a:solidFill>
                <a:srgbClr val="008000"/>
              </a:solidFill>
            </c:spPr>
          </c:dPt>
          <c:dPt>
            <c:idx val="5"/>
            <c:spPr>
              <a:solidFill>
                <a:srgbClr val="008000"/>
              </a:solidFill>
            </c:spPr>
          </c:dPt>
          <c:dPt>
            <c:idx val="6"/>
            <c:spPr>
              <a:solidFill>
                <a:srgbClr val="FF0000"/>
              </a:solidFill>
            </c:spPr>
          </c:dPt>
          <c:dPt>
            <c:idx val="7"/>
            <c:spPr>
              <a:solidFill>
                <a:srgbClr val="FF0000"/>
              </a:solidFill>
            </c:spPr>
          </c:dPt>
          <c:dPt>
            <c:idx val="8"/>
            <c:spPr>
              <a:solidFill>
                <a:srgbClr val="FF0000"/>
              </a:solidFill>
            </c:spPr>
          </c:dPt>
          <c:dPt>
            <c:idx val="9"/>
            <c:spPr>
              <a:solidFill>
                <a:srgbClr val="FF0000"/>
              </a:solidFill>
            </c:spPr>
          </c:dPt>
          <c:dPt>
            <c:idx val="10"/>
            <c:spPr>
              <a:solidFill>
                <a:srgbClr val="FF0000"/>
              </a:solidFill>
            </c:spPr>
          </c:dPt>
          <c:dPt>
            <c:idx val="11"/>
            <c:spPr>
              <a:solidFill>
                <a:srgbClr val="FF0000"/>
              </a:solidFill>
            </c:spPr>
          </c:dPt>
          <c:dPt>
            <c:idx val="12"/>
            <c:spPr>
              <a:solidFill>
                <a:srgbClr val="FF0000"/>
              </a:solidFill>
            </c:spPr>
          </c:dPt>
          <c:dPt>
            <c:idx val="13"/>
            <c:spPr>
              <a:solidFill>
                <a:srgbClr val="FF0000"/>
              </a:solidFill>
            </c:spPr>
          </c:dPt>
          <c:dPt>
            <c:idx val="14"/>
            <c:spPr>
              <a:solidFill>
                <a:srgbClr val="FF0000"/>
              </a:solidFill>
            </c:spPr>
          </c:dPt>
          <c:dPt>
            <c:idx val="15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lang="th-TH">
                    <a:solidFill>
                      <a:srgbClr val="0000CC"/>
                    </a:solidFill>
                    <a:latin typeface="Angsana New" pitchFamily="18" charset="-34"/>
                    <a:cs typeface="Angsana New" pitchFamily="18" charset="-34"/>
                  </a:defRPr>
                </a:pPr>
                <a:endParaRPr lang="en-US"/>
              </a:p>
            </c:txPr>
            <c:showVal val="1"/>
          </c:dLbls>
          <c:cat>
            <c:strRef>
              <c:f>Sheet1!$B$2:$B$17</c:f>
              <c:strCache>
                <c:ptCount val="16"/>
                <c:pt idx="0">
                  <c:v>สจจ.สน.</c:v>
                </c:pt>
                <c:pt idx="1">
                  <c:v>สชป.5</c:v>
                </c:pt>
                <c:pt idx="2">
                  <c:v>ชคน.5</c:v>
                </c:pt>
                <c:pt idx="3">
                  <c:v>คบ.ห้วยโมง</c:v>
                </c:pt>
                <c:pt idx="4">
                  <c:v>คบ.ห้วยหลวง</c:v>
                </c:pt>
                <c:pt idx="5">
                  <c:v>โครงการก่อสร้าง 5</c:v>
                </c:pt>
                <c:pt idx="6">
                  <c:v>คป.สกลนคร</c:v>
                </c:pt>
                <c:pt idx="7">
                  <c:v>คบ.น้ำอูน</c:v>
                </c:pt>
                <c:pt idx="8">
                  <c:v>ชคบ.พัฒนาลุ่มน้ำก่ำ</c:v>
                </c:pt>
                <c:pt idx="9">
                  <c:v>คป.บึงกาฬ</c:v>
                </c:pt>
                <c:pt idx="10">
                  <c:v>คป.อุดรธานี</c:v>
                </c:pt>
                <c:pt idx="11">
                  <c:v>คบ.ฝายกุมภวาปี</c:v>
                </c:pt>
                <c:pt idx="12">
                  <c:v>คป.หนองคาย</c:v>
                </c:pt>
                <c:pt idx="13">
                  <c:v>คป.เลย</c:v>
                </c:pt>
                <c:pt idx="14">
                  <c:v>ศูนย์ฯ ภูพาน</c:v>
                </c:pt>
                <c:pt idx="15">
                  <c:v>คป.หนองบัวลำภู</c:v>
                </c:pt>
              </c:strCache>
            </c:strRef>
          </c:cat>
          <c:val>
            <c:numRef>
              <c:f>Sheet1!$C$2:$C$17</c:f>
              <c:numCache>
                <c:formatCode>0.00</c:formatCode>
                <c:ptCount val="16"/>
                <c:pt idx="0">
                  <c:v>99.98</c:v>
                </c:pt>
                <c:pt idx="1">
                  <c:v>69.77</c:v>
                </c:pt>
                <c:pt idx="2">
                  <c:v>44.95</c:v>
                </c:pt>
                <c:pt idx="3">
                  <c:v>44.37</c:v>
                </c:pt>
                <c:pt idx="4">
                  <c:v>31.12</c:v>
                </c:pt>
                <c:pt idx="5">
                  <c:v>26.1</c:v>
                </c:pt>
                <c:pt idx="6">
                  <c:v>21.74</c:v>
                </c:pt>
                <c:pt idx="7">
                  <c:v>18.920000000000002</c:v>
                </c:pt>
                <c:pt idx="8">
                  <c:v>16.54</c:v>
                </c:pt>
                <c:pt idx="9">
                  <c:v>14.08</c:v>
                </c:pt>
                <c:pt idx="10">
                  <c:v>13.19</c:v>
                </c:pt>
                <c:pt idx="11">
                  <c:v>12.6</c:v>
                </c:pt>
                <c:pt idx="12">
                  <c:v>10.28</c:v>
                </c:pt>
                <c:pt idx="13">
                  <c:v>6.8</c:v>
                </c:pt>
                <c:pt idx="14">
                  <c:v>6</c:v>
                </c:pt>
                <c:pt idx="15">
                  <c:v>2.56</c:v>
                </c:pt>
              </c:numCache>
            </c:numRef>
          </c:val>
        </c:ser>
        <c:dLbls>
          <c:showVal val="1"/>
        </c:dLbls>
        <c:shape val="cylinder"/>
        <c:axId val="82223104"/>
        <c:axId val="82224640"/>
        <c:axId val="0"/>
      </c:bar3DChart>
      <c:catAx>
        <c:axId val="82223104"/>
        <c:scaling>
          <c:orientation val="minMax"/>
        </c:scaling>
        <c:axPos val="b"/>
        <c:tickLblPos val="nextTo"/>
        <c:txPr>
          <a:bodyPr/>
          <a:lstStyle/>
          <a:p>
            <a:pPr>
              <a:defRPr lang="th-TH" b="0">
                <a:solidFill>
                  <a:srgbClr val="0000CC"/>
                </a:solidFill>
              </a:defRPr>
            </a:pPr>
            <a:endParaRPr lang="en-US"/>
          </a:p>
        </c:txPr>
        <c:crossAx val="82224640"/>
        <c:crosses val="autoZero"/>
        <c:auto val="1"/>
        <c:lblAlgn val="ctr"/>
        <c:lblOffset val="100"/>
      </c:catAx>
      <c:valAx>
        <c:axId val="82224640"/>
        <c:scaling>
          <c:orientation val="minMax"/>
          <c:max val="100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lang="th-TH" b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pPr>
            <a:endParaRPr lang="en-US"/>
          </a:p>
        </c:txPr>
        <c:crossAx val="82223104"/>
        <c:crosses val="autoZero"/>
        <c:crossBetween val="between"/>
        <c:majorUnit val="10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autoTitleDeleted val="1"/>
    <c:view3D>
      <c:rAngAx val="1"/>
    </c:view3D>
    <c:sideWall>
      <c:sp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</c:spPr>
    </c:sideWall>
    <c:backWall>
      <c:sp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ln w="19050">
          <a:solidFill>
            <a:srgbClr val="00206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9933"/>
            </a:solidFill>
          </c:spPr>
          <c:dPt>
            <c:idx val="0"/>
            <c:spPr>
              <a:solidFill>
                <a:srgbClr val="008000"/>
              </a:solidFill>
            </c:spPr>
          </c:dPt>
          <c:dPt>
            <c:idx val="1"/>
            <c:spPr>
              <a:solidFill>
                <a:srgbClr val="008000"/>
              </a:solidFill>
            </c:spPr>
          </c:dPt>
          <c:dPt>
            <c:idx val="2"/>
            <c:spPr>
              <a:solidFill>
                <a:srgbClr val="0080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Pt>
            <c:idx val="4"/>
            <c:spPr>
              <a:solidFill>
                <a:srgbClr val="FF0000"/>
              </a:solidFill>
            </c:spPr>
          </c:dPt>
          <c:dPt>
            <c:idx val="5"/>
            <c:spPr>
              <a:solidFill>
                <a:srgbClr val="FF0000"/>
              </a:solidFill>
            </c:spPr>
          </c:dPt>
          <c:dPt>
            <c:idx val="6"/>
            <c:spPr>
              <a:solidFill>
                <a:srgbClr val="FF0000"/>
              </a:solidFill>
            </c:spPr>
          </c:dPt>
          <c:dPt>
            <c:idx val="7"/>
            <c:spPr>
              <a:solidFill>
                <a:srgbClr val="FF0000"/>
              </a:solidFill>
            </c:spPr>
          </c:dPt>
          <c:dPt>
            <c:idx val="8"/>
            <c:spPr>
              <a:solidFill>
                <a:srgbClr val="FF0000"/>
              </a:solidFill>
            </c:spPr>
          </c:dPt>
          <c:dPt>
            <c:idx val="9"/>
            <c:spPr>
              <a:solidFill>
                <a:srgbClr val="FF0000"/>
              </a:solidFill>
            </c:spPr>
          </c:dPt>
          <c:dPt>
            <c:idx val="10"/>
            <c:spPr>
              <a:solidFill>
                <a:srgbClr val="FF0000"/>
              </a:solidFill>
            </c:spPr>
          </c:dPt>
          <c:dPt>
            <c:idx val="11"/>
            <c:spPr>
              <a:solidFill>
                <a:srgbClr val="FF0000"/>
              </a:solidFill>
            </c:spPr>
          </c:dPt>
          <c:dPt>
            <c:idx val="12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lang="th-TH">
                    <a:solidFill>
                      <a:srgbClr val="0000CC"/>
                    </a:solidFill>
                    <a:latin typeface="Angsana New" pitchFamily="18" charset="-34"/>
                    <a:cs typeface="Angsana New" pitchFamily="18" charset="-34"/>
                  </a:defRPr>
                </a:pPr>
                <a:endParaRPr lang="en-US"/>
              </a:p>
            </c:txPr>
            <c:showVal val="1"/>
          </c:dLbls>
          <c:cat>
            <c:strRef>
              <c:f>Sheet1!$B$2:$B$14</c:f>
              <c:strCache>
                <c:ptCount val="13"/>
                <c:pt idx="0">
                  <c:v>คบ.ห้วยโมง</c:v>
                </c:pt>
                <c:pt idx="1">
                  <c:v>คบ.ห้วยหลวง</c:v>
                </c:pt>
                <c:pt idx="2">
                  <c:v>สชป.5</c:v>
                </c:pt>
                <c:pt idx="3">
                  <c:v>โครงการก่อสร้าง 5</c:v>
                </c:pt>
                <c:pt idx="4">
                  <c:v>คป.สกลนคร</c:v>
                </c:pt>
                <c:pt idx="5">
                  <c:v>คบ.น้ำอูน</c:v>
                </c:pt>
                <c:pt idx="6">
                  <c:v>คบ.ฝายกุมภวาปี</c:v>
                </c:pt>
                <c:pt idx="7">
                  <c:v>คป.บึงกาฬ</c:v>
                </c:pt>
                <c:pt idx="8">
                  <c:v>คป.อุดรธานี</c:v>
                </c:pt>
                <c:pt idx="9">
                  <c:v>คป.หนองคาย</c:v>
                </c:pt>
                <c:pt idx="10">
                  <c:v>คป.เลย</c:v>
                </c:pt>
                <c:pt idx="11">
                  <c:v>ศูนย์ฯ ภูพาน</c:v>
                </c:pt>
                <c:pt idx="12">
                  <c:v>คป.หนองบัวลำภู</c:v>
                </c:pt>
              </c:strCache>
            </c:strRef>
          </c:cat>
          <c:val>
            <c:numRef>
              <c:f>Sheet1!$C$2:$C$14</c:f>
              <c:numCache>
                <c:formatCode>0.00</c:formatCode>
                <c:ptCount val="13"/>
                <c:pt idx="0">
                  <c:v>41.674486867757395</c:v>
                </c:pt>
                <c:pt idx="1">
                  <c:v>33.230171629257129</c:v>
                </c:pt>
                <c:pt idx="2">
                  <c:v>25.295072451920081</c:v>
                </c:pt>
                <c:pt idx="3">
                  <c:v>23.278126372164472</c:v>
                </c:pt>
                <c:pt idx="4">
                  <c:v>21.93481619690489</c:v>
                </c:pt>
                <c:pt idx="5">
                  <c:v>18.918689900540997</c:v>
                </c:pt>
                <c:pt idx="6">
                  <c:v>15.642642492676082</c:v>
                </c:pt>
                <c:pt idx="7">
                  <c:v>14.032264437552294</c:v>
                </c:pt>
                <c:pt idx="8">
                  <c:v>11.545952247071416</c:v>
                </c:pt>
                <c:pt idx="9">
                  <c:v>8.7491703105729339</c:v>
                </c:pt>
                <c:pt idx="10">
                  <c:v>6.5767993268614919</c:v>
                </c:pt>
                <c:pt idx="11">
                  <c:v>6.0042230910644534</c:v>
                </c:pt>
                <c:pt idx="12">
                  <c:v>2.5748462072667988</c:v>
                </c:pt>
              </c:numCache>
            </c:numRef>
          </c:val>
        </c:ser>
        <c:dLbls>
          <c:showVal val="1"/>
        </c:dLbls>
        <c:shape val="cylinder"/>
        <c:axId val="98772096"/>
        <c:axId val="98773632"/>
        <c:axId val="0"/>
      </c:bar3DChart>
      <c:catAx>
        <c:axId val="98772096"/>
        <c:scaling>
          <c:orientation val="minMax"/>
        </c:scaling>
        <c:axPos val="b"/>
        <c:tickLblPos val="nextTo"/>
        <c:txPr>
          <a:bodyPr/>
          <a:lstStyle/>
          <a:p>
            <a:pPr>
              <a:defRPr lang="th-TH" b="0">
                <a:solidFill>
                  <a:srgbClr val="0000CC"/>
                </a:solidFill>
              </a:defRPr>
            </a:pPr>
            <a:endParaRPr lang="en-US"/>
          </a:p>
        </c:txPr>
        <c:crossAx val="98773632"/>
        <c:crosses val="autoZero"/>
        <c:auto val="1"/>
        <c:lblAlgn val="ctr"/>
        <c:lblOffset val="100"/>
      </c:catAx>
      <c:valAx>
        <c:axId val="98773632"/>
        <c:scaling>
          <c:orientation val="minMax"/>
          <c:max val="100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lang="th-TH" b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pPr>
            <a:endParaRPr lang="en-US"/>
          </a:p>
        </c:txPr>
        <c:crossAx val="98772096"/>
        <c:crosses val="autoZero"/>
        <c:crossBetween val="between"/>
        <c:majorUnit val="10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>
        <c:manualLayout>
          <c:layoutTarget val="inner"/>
          <c:xMode val="edge"/>
          <c:yMode val="edge"/>
          <c:x val="0.11428919715930806"/>
          <c:y val="4.6678753179491606E-2"/>
          <c:w val="0.87671454034734086"/>
          <c:h val="0.59383293576277307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เงินจัดสรร(บาท)</c:v>
                </c:pt>
              </c:strCache>
            </c:strRef>
          </c:tx>
          <c:dLbls>
            <c:txPr>
              <a:bodyPr rot="-5400000" vert="horz"/>
              <a:lstStyle/>
              <a:p>
                <a:pPr>
                  <a:defRPr sz="1200" baseline="0">
                    <a:solidFill>
                      <a:srgbClr val="0000CC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Sheet1!$A$2:$A$18</c:f>
              <c:strCache>
                <c:ptCount val="17"/>
                <c:pt idx="0">
                  <c:v>สชป.5 (ค่าอำนวยการ)</c:v>
                </c:pt>
                <c:pt idx="1">
                  <c:v>ส่วนเครื่องจักรกลฯ</c:v>
                </c:pt>
                <c:pt idx="2">
                  <c:v>ส่วนจัดสรรน้ำฯ</c:v>
                </c:pt>
                <c:pt idx="3">
                  <c:v>ส่วนวิศวกรรมฯ</c:v>
                </c:pt>
                <c:pt idx="4">
                  <c:v>รักษาบริเวณฯ</c:v>
                </c:pt>
                <c:pt idx="5">
                  <c:v>ชป.บึงกาฬ</c:v>
                </c:pt>
                <c:pt idx="6">
                  <c:v>ชป.เลย</c:v>
                </c:pt>
                <c:pt idx="7">
                  <c:v>ชป.หนองบัวลำภู</c:v>
                </c:pt>
                <c:pt idx="8">
                  <c:v>ชป.อุดรธานี</c:v>
                </c:pt>
                <c:pt idx="9">
                  <c:v>ชป.สกลนคร</c:v>
                </c:pt>
                <c:pt idx="10">
                  <c:v>ชป.หนองคาย</c:v>
                </c:pt>
                <c:pt idx="11">
                  <c:v>คบ.ห้วยหลวง</c:v>
                </c:pt>
                <c:pt idx="12">
                  <c:v>คบ.ฝายกุมภวาปี</c:v>
                </c:pt>
                <c:pt idx="13">
                  <c:v>คบ.ห้วยโมง</c:v>
                </c:pt>
                <c:pt idx="14">
                  <c:v>คบ.น้ำอูน</c:v>
                </c:pt>
                <c:pt idx="15">
                  <c:v>ศูนย์ฯภูพาน</c:v>
                </c:pt>
                <c:pt idx="16">
                  <c:v>โครงการก่อสร้าง 5</c:v>
                </c:pt>
              </c:strCache>
            </c:strRef>
          </c:cat>
          <c:val>
            <c:numRef>
              <c:f>Sheet1!$B$2:$B$18</c:f>
              <c:numCache>
                <c:formatCode>_(* #,##0_);_(* \(#,##0\);_(* "-"??_);_(@_)</c:formatCode>
                <c:ptCount val="17"/>
                <c:pt idx="0">
                  <c:v>7680000</c:v>
                </c:pt>
                <c:pt idx="1">
                  <c:v>420000</c:v>
                </c:pt>
                <c:pt idx="2">
                  <c:v>894000</c:v>
                </c:pt>
                <c:pt idx="3">
                  <c:v>13070500</c:v>
                </c:pt>
                <c:pt idx="4">
                  <c:v>2400000</c:v>
                </c:pt>
                <c:pt idx="5">
                  <c:v>25940945</c:v>
                </c:pt>
                <c:pt idx="6">
                  <c:v>39813500</c:v>
                </c:pt>
                <c:pt idx="7">
                  <c:v>48727920</c:v>
                </c:pt>
                <c:pt idx="8">
                  <c:v>68113100</c:v>
                </c:pt>
                <c:pt idx="9">
                  <c:v>41182930</c:v>
                </c:pt>
                <c:pt idx="10">
                  <c:v>35676000</c:v>
                </c:pt>
                <c:pt idx="11">
                  <c:v>40546700</c:v>
                </c:pt>
                <c:pt idx="12">
                  <c:v>5586831</c:v>
                </c:pt>
                <c:pt idx="13">
                  <c:v>4565100</c:v>
                </c:pt>
                <c:pt idx="14">
                  <c:v>23637900</c:v>
                </c:pt>
                <c:pt idx="15">
                  <c:v>38621000</c:v>
                </c:pt>
                <c:pt idx="16">
                  <c:v>116897879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ผลเบิกจ่าย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txPr>
              <a:bodyPr rot="-5400000" vert="horz"/>
              <a:lstStyle/>
              <a:p>
                <a:pPr>
                  <a:defRPr sz="1200">
                    <a:solidFill>
                      <a:srgbClr val="C000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Sheet1!$A$2:$A$18</c:f>
              <c:strCache>
                <c:ptCount val="17"/>
                <c:pt idx="0">
                  <c:v>สชป.5 (ค่าอำนวยการ)</c:v>
                </c:pt>
                <c:pt idx="1">
                  <c:v>ส่วนเครื่องจักรกลฯ</c:v>
                </c:pt>
                <c:pt idx="2">
                  <c:v>ส่วนจัดสรรน้ำฯ</c:v>
                </c:pt>
                <c:pt idx="3">
                  <c:v>ส่วนวิศวกรรมฯ</c:v>
                </c:pt>
                <c:pt idx="4">
                  <c:v>รักษาบริเวณฯ</c:v>
                </c:pt>
                <c:pt idx="5">
                  <c:v>ชป.บึงกาฬ</c:v>
                </c:pt>
                <c:pt idx="6">
                  <c:v>ชป.เลย</c:v>
                </c:pt>
                <c:pt idx="7">
                  <c:v>ชป.หนองบัวลำภู</c:v>
                </c:pt>
                <c:pt idx="8">
                  <c:v>ชป.อุดรธานี</c:v>
                </c:pt>
                <c:pt idx="9">
                  <c:v>ชป.สกลนคร</c:v>
                </c:pt>
                <c:pt idx="10">
                  <c:v>ชป.หนองคาย</c:v>
                </c:pt>
                <c:pt idx="11">
                  <c:v>คบ.ห้วยหลวง</c:v>
                </c:pt>
                <c:pt idx="12">
                  <c:v>คบ.ฝายกุมภวาปี</c:v>
                </c:pt>
                <c:pt idx="13">
                  <c:v>คบ.ห้วยโมง</c:v>
                </c:pt>
                <c:pt idx="14">
                  <c:v>คบ.น้ำอูน</c:v>
                </c:pt>
                <c:pt idx="15">
                  <c:v>ศูนย์ฯภูพาน</c:v>
                </c:pt>
                <c:pt idx="16">
                  <c:v>โครงการก่อสร้าง 5</c:v>
                </c:pt>
              </c:strCache>
            </c:strRef>
          </c:cat>
          <c:val>
            <c:numRef>
              <c:f>Sheet1!$C$2:$C$18</c:f>
              <c:numCache>
                <c:formatCode>_(* #,##0_);_(* \(#,##0\);_(* "-"??_);_(@_)</c:formatCode>
                <c:ptCount val="17"/>
                <c:pt idx="0">
                  <c:v>713405</c:v>
                </c:pt>
                <c:pt idx="1">
                  <c:v>209470</c:v>
                </c:pt>
                <c:pt idx="2">
                  <c:v>759780</c:v>
                </c:pt>
                <c:pt idx="3">
                  <c:v>3743441</c:v>
                </c:pt>
                <c:pt idx="4">
                  <c:v>522022</c:v>
                </c:pt>
                <c:pt idx="5">
                  <c:v>3540677</c:v>
                </c:pt>
                <c:pt idx="6">
                  <c:v>2618454</c:v>
                </c:pt>
                <c:pt idx="7">
                  <c:v>1254669</c:v>
                </c:pt>
                <c:pt idx="8">
                  <c:v>7864306</c:v>
                </c:pt>
                <c:pt idx="9">
                  <c:v>9033400</c:v>
                </c:pt>
                <c:pt idx="10">
                  <c:v>3121354</c:v>
                </c:pt>
                <c:pt idx="11">
                  <c:v>13473738</c:v>
                </c:pt>
                <c:pt idx="12">
                  <c:v>873928</c:v>
                </c:pt>
                <c:pt idx="13">
                  <c:v>1902482</c:v>
                </c:pt>
                <c:pt idx="14">
                  <c:v>4471981</c:v>
                </c:pt>
                <c:pt idx="15">
                  <c:v>2311316</c:v>
                </c:pt>
                <c:pt idx="16">
                  <c:v>27211636</c:v>
                </c:pt>
              </c:numCache>
            </c:numRef>
          </c:val>
        </c:ser>
        <c:shape val="cylinder"/>
        <c:axId val="99603200"/>
        <c:axId val="99604736"/>
        <c:axId val="0"/>
      </c:bar3DChart>
      <c:catAx>
        <c:axId val="99603200"/>
        <c:scaling>
          <c:orientation val="minMax"/>
        </c:scaling>
        <c:axPos val="b"/>
        <c:tickLblPos val="nextTo"/>
        <c:crossAx val="99604736"/>
        <c:crosses val="autoZero"/>
        <c:auto val="1"/>
        <c:lblAlgn val="ctr"/>
        <c:lblOffset val="100"/>
      </c:catAx>
      <c:valAx>
        <c:axId val="99604736"/>
        <c:scaling>
          <c:orientation val="minMax"/>
        </c:scaling>
        <c:axPos val="l"/>
        <c:majorGridlines/>
        <c:numFmt formatCode="_(* #,##0_);_(* \(#,##0\);_(* &quot;-&quot;??_);_(@_)" sourceLinked="1"/>
        <c:tickLblPos val="nextTo"/>
        <c:txPr>
          <a:bodyPr/>
          <a:lstStyle/>
          <a:p>
            <a:pPr>
              <a:defRPr sz="1000" baseline="0"/>
            </a:pPr>
            <a:endParaRPr lang="en-US"/>
          </a:p>
        </c:txPr>
        <c:crossAx val="99603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6804583461649673"/>
          <c:y val="0.11531347074499868"/>
          <c:w val="0.1586248448538127"/>
          <c:h val="0.16207406767098437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autoTitleDeleted val="1"/>
    <c:view3D>
      <c:rAngAx val="1"/>
    </c:view3D>
    <c:sideWall>
      <c:sp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ln w="19050">
          <a:solidFill>
            <a:srgbClr val="00206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sideWall>
    <c:backWall>
      <c:sp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ln w="19050">
          <a:solidFill>
            <a:srgbClr val="00206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Sheet1!$C$1</c:f>
              <c:strCache>
                <c:ptCount val="1"/>
                <c:pt idx="0">
                  <c:v>GFMIS</c:v>
                </c:pt>
              </c:strCache>
            </c:strRef>
          </c:tx>
          <c:spPr>
            <a:solidFill>
              <a:srgbClr val="FF3300"/>
            </a:solidFill>
          </c:spPr>
          <c:cat>
            <c:strRef>
              <c:f>Sheet1!$B$2:$B$14</c:f>
              <c:strCache>
                <c:ptCount val="13"/>
                <c:pt idx="0">
                  <c:v>สชป.5</c:v>
                </c:pt>
                <c:pt idx="1">
                  <c:v>คป.อุดร</c:v>
                </c:pt>
                <c:pt idx="2">
                  <c:v>คป.เลย</c:v>
                </c:pt>
                <c:pt idx="3">
                  <c:v>คป.สกล</c:v>
                </c:pt>
                <c:pt idx="4">
                  <c:v>คป.หนองคาย</c:v>
                </c:pt>
                <c:pt idx="5">
                  <c:v>คป.หนองบัว</c:v>
                </c:pt>
                <c:pt idx="6">
                  <c:v>คป.บึงกาฬ</c:v>
                </c:pt>
                <c:pt idx="7">
                  <c:v>คบ.น้ำอูน</c:v>
                </c:pt>
                <c:pt idx="8">
                  <c:v>คบ.ห้วยโมง</c:v>
                </c:pt>
                <c:pt idx="9">
                  <c:v>คบ.ห้วยหลวง</c:v>
                </c:pt>
                <c:pt idx="10">
                  <c:v>คบ.ฝายกุมฯ</c:v>
                </c:pt>
                <c:pt idx="11">
                  <c:v>ศูนย์ฯ ภูพาน</c:v>
                </c:pt>
                <c:pt idx="12">
                  <c:v>โครงการ กส.5</c:v>
                </c:pt>
              </c:strCache>
            </c:strRef>
          </c:cat>
          <c:val>
            <c:numRef>
              <c:f>Sheet1!$C$2:$C$14</c:f>
              <c:numCache>
                <c:formatCode>0.00</c:formatCode>
                <c:ptCount val="13"/>
                <c:pt idx="0">
                  <c:v>69.771404829759689</c:v>
                </c:pt>
                <c:pt idx="1">
                  <c:v>13.194173456526533</c:v>
                </c:pt>
                <c:pt idx="2">
                  <c:v>6.7988967091974359</c:v>
                </c:pt>
                <c:pt idx="3">
                  <c:v>21.744158804762527</c:v>
                </c:pt>
                <c:pt idx="4">
                  <c:v>10.284439174795382</c:v>
                </c:pt>
                <c:pt idx="5">
                  <c:v>2.556900683759006</c:v>
                </c:pt>
                <c:pt idx="6">
                  <c:v>14.083004801868277</c:v>
                </c:pt>
                <c:pt idx="7">
                  <c:v>18.918694977134123</c:v>
                </c:pt>
                <c:pt idx="8">
                  <c:v>44.366367001818041</c:v>
                </c:pt>
                <c:pt idx="9">
                  <c:v>31.123542828392896</c:v>
                </c:pt>
                <c:pt idx="10">
                  <c:v>12.599771677360563</c:v>
                </c:pt>
                <c:pt idx="11">
                  <c:v>6.0042222624996784</c:v>
                </c:pt>
                <c:pt idx="12">
                  <c:v>26.107229338169113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Online</c:v>
                </c:pt>
              </c:strCache>
            </c:strRef>
          </c:tx>
          <c:spPr>
            <a:solidFill>
              <a:srgbClr val="008000"/>
            </a:solidFill>
          </c:spPr>
          <c:cat>
            <c:strRef>
              <c:f>Sheet1!$B$2:$B$14</c:f>
              <c:strCache>
                <c:ptCount val="13"/>
                <c:pt idx="0">
                  <c:v>สชป.5</c:v>
                </c:pt>
                <c:pt idx="1">
                  <c:v>คป.อุดร</c:v>
                </c:pt>
                <c:pt idx="2">
                  <c:v>คป.เลย</c:v>
                </c:pt>
                <c:pt idx="3">
                  <c:v>คป.สกล</c:v>
                </c:pt>
                <c:pt idx="4">
                  <c:v>คป.หนองคาย</c:v>
                </c:pt>
                <c:pt idx="5">
                  <c:v>คป.หนองบัว</c:v>
                </c:pt>
                <c:pt idx="6">
                  <c:v>คป.บึงกาฬ</c:v>
                </c:pt>
                <c:pt idx="7">
                  <c:v>คบ.น้ำอูน</c:v>
                </c:pt>
                <c:pt idx="8">
                  <c:v>คบ.ห้วยโมง</c:v>
                </c:pt>
                <c:pt idx="9">
                  <c:v>คบ.ห้วยหลวง</c:v>
                </c:pt>
                <c:pt idx="10">
                  <c:v>คบ.ฝายกุมฯ</c:v>
                </c:pt>
                <c:pt idx="11">
                  <c:v>ศูนย์ฯ ภูพาน</c:v>
                </c:pt>
                <c:pt idx="12">
                  <c:v>โครงการ กส.5</c:v>
                </c:pt>
              </c:strCache>
            </c:strRef>
          </c:cat>
          <c:val>
            <c:numRef>
              <c:f>Sheet1!$D$2:$D$14</c:f>
              <c:numCache>
                <c:formatCode>0.00</c:formatCode>
                <c:ptCount val="13"/>
                <c:pt idx="0">
                  <c:v>25.295072451920081</c:v>
                </c:pt>
                <c:pt idx="1">
                  <c:v>11.545952247071416</c:v>
                </c:pt>
                <c:pt idx="2">
                  <c:v>6.5767993268614919</c:v>
                </c:pt>
                <c:pt idx="3">
                  <c:v>21.93481619690489</c:v>
                </c:pt>
                <c:pt idx="4">
                  <c:v>8.7491703105729339</c:v>
                </c:pt>
                <c:pt idx="5">
                  <c:v>2.5748462072667988</c:v>
                </c:pt>
                <c:pt idx="6">
                  <c:v>14.032264437552294</c:v>
                </c:pt>
                <c:pt idx="7">
                  <c:v>18.918689900540997</c:v>
                </c:pt>
                <c:pt idx="8">
                  <c:v>41.674486867757395</c:v>
                </c:pt>
                <c:pt idx="9">
                  <c:v>33.230171629257129</c:v>
                </c:pt>
                <c:pt idx="10">
                  <c:v>15.642642492676082</c:v>
                </c:pt>
                <c:pt idx="11">
                  <c:v>6.0042230910644534</c:v>
                </c:pt>
                <c:pt idx="12">
                  <c:v>23.278126372164472</c:v>
                </c:pt>
              </c:numCache>
            </c:numRef>
          </c:val>
        </c:ser>
        <c:shape val="box"/>
        <c:axId val="102311040"/>
        <c:axId val="102312576"/>
        <c:axId val="0"/>
      </c:bar3DChart>
      <c:catAx>
        <c:axId val="102311040"/>
        <c:scaling>
          <c:orientation val="minMax"/>
        </c:scaling>
        <c:axPos val="b"/>
        <c:tickLblPos val="nextTo"/>
        <c:txPr>
          <a:bodyPr/>
          <a:lstStyle/>
          <a:p>
            <a:pPr>
              <a:defRPr lang="th-TH" b="0">
                <a:solidFill>
                  <a:srgbClr val="0000CC"/>
                </a:solidFill>
              </a:defRPr>
            </a:pPr>
            <a:endParaRPr lang="en-US"/>
          </a:p>
        </c:txPr>
        <c:crossAx val="102312576"/>
        <c:crosses val="autoZero"/>
        <c:auto val="1"/>
        <c:lblAlgn val="ctr"/>
        <c:lblOffset val="100"/>
      </c:catAx>
      <c:valAx>
        <c:axId val="102312576"/>
        <c:scaling>
          <c:orientation val="minMax"/>
          <c:max val="100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lang="th-TH" b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pPr>
            <a:endParaRPr lang="en-US"/>
          </a:p>
        </c:txPr>
        <c:crossAx val="102311040"/>
        <c:crosses val="autoZero"/>
        <c:crossBetween val="between"/>
        <c:majorUnit val="10"/>
      </c:valAx>
      <c:dTable>
        <c:showHorzBorder val="1"/>
        <c:showVertBorder val="1"/>
        <c:showOutline val="1"/>
        <c:showKeys val="1"/>
        <c:spPr>
          <a:noFill/>
          <a:ln w="12700">
            <a:solidFill>
              <a:srgbClr val="002060"/>
            </a:solidFill>
          </a:ln>
          <a:effectLst>
            <a:outerShdw blurRad="50800" dist="50800" dir="5400000" algn="ctr" rotWithShape="0">
              <a:schemeClr val="bg1"/>
            </a:outerShdw>
          </a:effectLst>
        </c:spPr>
        <c:txPr>
          <a:bodyPr/>
          <a:lstStyle/>
          <a:p>
            <a:pPr rtl="0">
              <a:defRPr lang="en-US" sz="1000" b="1">
                <a:solidFill>
                  <a:srgbClr val="0000CC"/>
                </a:solidFill>
                <a:latin typeface="Angsana New" pitchFamily="18" charset="-34"/>
                <a:cs typeface="Angsana New" pitchFamily="18" charset="-34"/>
              </a:defRPr>
            </a:pPr>
            <a:endParaRPr lang="en-US"/>
          </a:p>
        </c:txPr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autoTitleDeleted val="1"/>
    <c:view3D>
      <c:rAngAx val="1"/>
    </c:view3D>
    <c:sideWall>
      <c:sp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</c:spPr>
    </c:sideWall>
    <c:backWall>
      <c:sp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ln w="19050">
          <a:solidFill>
            <a:srgbClr val="00206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08000"/>
            </a:solidFill>
          </c:spPr>
          <c:dLbls>
            <c:txPr>
              <a:bodyPr rot="-5400000" vert="horz"/>
              <a:lstStyle/>
              <a:p>
                <a:pPr>
                  <a:defRPr lang="th-TH">
                    <a:solidFill>
                      <a:srgbClr val="0000CC"/>
                    </a:solidFill>
                    <a:latin typeface="Angsana New" pitchFamily="18" charset="-34"/>
                    <a:cs typeface="Angsana New" pitchFamily="18" charset="-34"/>
                  </a:defRPr>
                </a:pPr>
                <a:endParaRPr lang="en-US"/>
              </a:p>
            </c:txPr>
            <c:showVal val="1"/>
          </c:dLbls>
          <c:cat>
            <c:strRef>
              <c:f>Sheet1!$B$2:$B$13</c:f>
              <c:strCache>
                <c:ptCount val="12"/>
                <c:pt idx="0">
                  <c:v>คบ.ห้วยโมง</c:v>
                </c:pt>
                <c:pt idx="1">
                  <c:v>คบ.ห้วยหลวง</c:v>
                </c:pt>
                <c:pt idx="2">
                  <c:v>โครงการก่อสร้าง 5</c:v>
                </c:pt>
                <c:pt idx="3">
                  <c:v>คป.สกลนคร</c:v>
                </c:pt>
                <c:pt idx="4">
                  <c:v>คบ.น้ำอูน</c:v>
                </c:pt>
                <c:pt idx="5">
                  <c:v>คป.บึงกาฬ</c:v>
                </c:pt>
                <c:pt idx="6">
                  <c:v>คป.อุดรธานี</c:v>
                </c:pt>
                <c:pt idx="7">
                  <c:v>คบ.ฝายกุมภวาปี</c:v>
                </c:pt>
                <c:pt idx="8">
                  <c:v>คป.หนองคาย</c:v>
                </c:pt>
                <c:pt idx="9">
                  <c:v>คป.เลย</c:v>
                </c:pt>
                <c:pt idx="10">
                  <c:v>ศูนย์ฯ ภูพาน</c:v>
                </c:pt>
                <c:pt idx="11">
                  <c:v>คป.หนองบัวลำภู</c:v>
                </c:pt>
              </c:strCache>
            </c:strRef>
          </c:cat>
          <c:val>
            <c:numRef>
              <c:f>Sheet1!$C$2:$C$13</c:f>
              <c:numCache>
                <c:formatCode>0.00</c:formatCode>
                <c:ptCount val="12"/>
                <c:pt idx="0">
                  <c:v>44.37</c:v>
                </c:pt>
                <c:pt idx="1">
                  <c:v>31.12</c:v>
                </c:pt>
                <c:pt idx="2">
                  <c:v>26.1</c:v>
                </c:pt>
                <c:pt idx="3">
                  <c:v>21.74</c:v>
                </c:pt>
                <c:pt idx="4">
                  <c:v>18.920000000000002</c:v>
                </c:pt>
                <c:pt idx="5">
                  <c:v>14.08</c:v>
                </c:pt>
                <c:pt idx="6">
                  <c:v>13.19</c:v>
                </c:pt>
                <c:pt idx="7">
                  <c:v>12.6</c:v>
                </c:pt>
                <c:pt idx="8">
                  <c:v>10.28</c:v>
                </c:pt>
                <c:pt idx="9">
                  <c:v>6.8</c:v>
                </c:pt>
                <c:pt idx="10">
                  <c:v>6</c:v>
                </c:pt>
                <c:pt idx="11">
                  <c:v>2.56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FFC000"/>
            </a:solidFill>
          </c:spPr>
          <c:dLbls>
            <c:txPr>
              <a:bodyPr rot="-5400000" vert="horz"/>
              <a:lstStyle/>
              <a:p>
                <a:pPr>
                  <a:defRPr sz="1200" baseline="0"/>
                </a:pPr>
                <a:endParaRPr lang="en-US"/>
              </a:p>
            </c:txPr>
            <c:showVal val="1"/>
          </c:dLbls>
          <c:cat>
            <c:strRef>
              <c:f>Sheet1!$B$2:$B$13</c:f>
              <c:strCache>
                <c:ptCount val="12"/>
                <c:pt idx="0">
                  <c:v>คบ.ห้วยโมง</c:v>
                </c:pt>
                <c:pt idx="1">
                  <c:v>คบ.ห้วยหลวง</c:v>
                </c:pt>
                <c:pt idx="2">
                  <c:v>โครงการก่อสร้าง 5</c:v>
                </c:pt>
                <c:pt idx="3">
                  <c:v>คป.สกลนคร</c:v>
                </c:pt>
                <c:pt idx="4">
                  <c:v>คบ.น้ำอูน</c:v>
                </c:pt>
                <c:pt idx="5">
                  <c:v>คป.บึงกาฬ</c:v>
                </c:pt>
                <c:pt idx="6">
                  <c:v>คป.อุดรธานี</c:v>
                </c:pt>
                <c:pt idx="7">
                  <c:v>คบ.ฝายกุมภวาปี</c:v>
                </c:pt>
                <c:pt idx="8">
                  <c:v>คป.หนองคาย</c:v>
                </c:pt>
                <c:pt idx="9">
                  <c:v>คป.เลย</c:v>
                </c:pt>
                <c:pt idx="10">
                  <c:v>ศูนย์ฯ ภูพาน</c:v>
                </c:pt>
                <c:pt idx="11">
                  <c:v>คป.หนองบัวลำภู</c:v>
                </c:pt>
              </c:strCache>
            </c:strRef>
          </c:cat>
          <c:val>
            <c:numRef>
              <c:f>Sheet1!$D$2:$D$13</c:f>
              <c:numCache>
                <c:formatCode>#,##0.00</c:formatCode>
                <c:ptCount val="12"/>
                <c:pt idx="0">
                  <c:v>76.2</c:v>
                </c:pt>
                <c:pt idx="1">
                  <c:v>42.89</c:v>
                </c:pt>
                <c:pt idx="2">
                  <c:v>22.67</c:v>
                </c:pt>
                <c:pt idx="3">
                  <c:v>62.85</c:v>
                </c:pt>
                <c:pt idx="4">
                  <c:v>50.77</c:v>
                </c:pt>
                <c:pt idx="5">
                  <c:v>17.05</c:v>
                </c:pt>
                <c:pt idx="6">
                  <c:v>18.920000000000002</c:v>
                </c:pt>
                <c:pt idx="7">
                  <c:v>37.47</c:v>
                </c:pt>
                <c:pt idx="8">
                  <c:v>15.4</c:v>
                </c:pt>
                <c:pt idx="9">
                  <c:v>5.9700000000000024</c:v>
                </c:pt>
                <c:pt idx="10">
                  <c:v>26.99</c:v>
                </c:pt>
                <c:pt idx="11">
                  <c:v>11.23</c:v>
                </c:pt>
              </c:numCache>
            </c:numRef>
          </c:val>
        </c:ser>
        <c:dLbls>
          <c:showVal val="1"/>
        </c:dLbls>
        <c:shape val="cylinder"/>
        <c:axId val="104894464"/>
        <c:axId val="104895616"/>
        <c:axId val="0"/>
      </c:bar3DChart>
      <c:catAx>
        <c:axId val="104894464"/>
        <c:scaling>
          <c:orientation val="minMax"/>
        </c:scaling>
        <c:axPos val="b"/>
        <c:tickLblPos val="nextTo"/>
        <c:txPr>
          <a:bodyPr/>
          <a:lstStyle/>
          <a:p>
            <a:pPr>
              <a:defRPr lang="th-TH" b="0">
                <a:solidFill>
                  <a:srgbClr val="0000CC"/>
                </a:solidFill>
              </a:defRPr>
            </a:pPr>
            <a:endParaRPr lang="en-US"/>
          </a:p>
        </c:txPr>
        <c:crossAx val="104895616"/>
        <c:crosses val="autoZero"/>
        <c:auto val="1"/>
        <c:lblAlgn val="ctr"/>
        <c:lblOffset val="100"/>
      </c:catAx>
      <c:valAx>
        <c:axId val="104895616"/>
        <c:scaling>
          <c:orientation val="minMax"/>
          <c:max val="100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lang="th-TH" b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defRPr>
            </a:pPr>
            <a:endParaRPr lang="en-US"/>
          </a:p>
        </c:txPr>
        <c:crossAx val="104894464"/>
        <c:crosses val="autoZero"/>
        <c:crossBetween val="between"/>
        <c:majorUnit val="10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0.008</cdr:x>
      <cdr:y>0</cdr:y>
    </cdr:from>
    <cdr:to>
      <cdr:x>0.088</cdr:x>
      <cdr:y>0.06255</cdr:y>
    </cdr:to>
    <cdr:sp macro="" textlink="">
      <cdr:nvSpPr>
        <cdr:cNvPr id="4" name="สี่เหลี่ยมผืนผ้า 12"/>
        <cdr:cNvSpPr/>
      </cdr:nvSpPr>
      <cdr:spPr>
        <a:xfrm xmlns:a="http://schemas.openxmlformats.org/drawingml/2006/main">
          <a:off x="71438" y="-71438"/>
          <a:ext cx="714380" cy="299400"/>
        </a:xfrm>
        <a:prstGeom xmlns:a="http://schemas.openxmlformats.org/drawingml/2006/main" prst="rect">
          <a:avLst/>
        </a:prstGeom>
        <a:solidFill xmlns:a="http://schemas.openxmlformats.org/drawingml/2006/main">
          <a:srgbClr val="7DDDFF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57785" dist="33020" dir="3180000" algn="ctr">
            <a:srgbClr val="000000">
              <a:alpha val="30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rightRoom" dir="t">
            <a:rot lat="0" lon="0" rev="600000"/>
          </a:lightRig>
        </a:scene3d>
        <a:sp3d xmlns:a="http://schemas.openxmlformats.org/drawingml/2006/main" prstMaterial="metal">
          <a:bevelT w="38100" h="57150" prst="angle"/>
        </a:sp3d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anchor="ctr" anchorCtr="1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th-TH" sz="1800" baseline="0" dirty="0">
              <a:latin typeface="Angsana New" pitchFamily="18" charset="-34"/>
              <a:cs typeface="Angsana New" pitchFamily="18" charset="-34"/>
            </a:rPr>
            <a:t>ร้อยละ </a:t>
          </a:r>
          <a:endParaRPr lang="th-TH" sz="1800" dirty="0">
            <a:latin typeface="Angsana New" pitchFamily="18" charset="-34"/>
            <a:cs typeface="Angsana New" pitchFamily="18" charset="-34"/>
          </a:endParaRPr>
        </a:p>
      </cdr:txBody>
    </cdr:sp>
  </cdr:relSizeAnchor>
  <cdr:relSizeAnchor xmlns:cdr="http://schemas.openxmlformats.org/drawingml/2006/chartDrawing">
    <cdr:from>
      <cdr:x>0.0507</cdr:x>
      <cdr:y>0.61965</cdr:y>
    </cdr:from>
    <cdr:to>
      <cdr:x>0.97071</cdr:x>
      <cdr:y>0.61998</cdr:y>
    </cdr:to>
    <cdr:sp macro="" textlink="">
      <cdr:nvSpPr>
        <cdr:cNvPr id="10" name="Straight Connector 9"/>
        <cdr:cNvSpPr/>
      </cdr:nvSpPr>
      <cdr:spPr>
        <a:xfrm xmlns:a="http://schemas.openxmlformats.org/drawingml/2006/main">
          <a:off x="452725" y="2965851"/>
          <a:ext cx="8215430" cy="1580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rgbClr val="C00000"/>
          </a:solidFill>
        </a:ln>
      </cdr:spPr>
      <cdr:style>
        <a:lnRef xmlns:a="http://schemas.openxmlformats.org/drawingml/2006/main" idx="2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0.5387</cdr:x>
      <cdr:y>0.0597</cdr:y>
    </cdr:from>
    <cdr:to>
      <cdr:x>0.96576</cdr:x>
      <cdr:y>0.25373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810443" y="285745"/>
          <a:ext cx="3813521" cy="928695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>
          <a:noFill/>
        </a:ln>
        <a:effectLst xmlns:a="http://schemas.openxmlformats.org/drawingml/2006/main">
          <a:outerShdw blurRad="44450" dist="27940" dir="5400000" algn="ctr">
            <a:srgbClr val="000000">
              <a:alpha val="32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         สูงกว่าเป้าหมายกรมเดือนมีนาคม (</a:t>
          </a:r>
          <a:r>
            <a:rPr lang="en-US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25%</a:t>
          </a:r>
          <a:r>
            <a: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)</a:t>
          </a:r>
        </a:p>
        <a:p xmlns:a="http://schemas.openxmlformats.org/drawingml/2006/main">
          <a:r>
            <a: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         ต่ำกว่าเป้าหมายกรมแต่สูงกว่าภาพรวมกรม (23.43</a:t>
          </a:r>
          <a:r>
            <a:rPr lang="en-US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%</a:t>
          </a:r>
          <a:r>
            <a: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)</a:t>
          </a:r>
        </a:p>
        <a:p xmlns:a="http://schemas.openxmlformats.org/drawingml/2006/main">
          <a:r>
            <a: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         ต่ำกว่าภาพรวมกรม (</a:t>
          </a:r>
          <a:r>
            <a:rPr lang="en-US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23.43%</a:t>
          </a:r>
          <a:r>
            <a: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)</a:t>
          </a:r>
          <a:endParaRPr lang="th-TH" sz="1800" dirty="0">
            <a:solidFill>
              <a:srgbClr val="FFC000"/>
            </a:solidFill>
            <a:latin typeface="Angsana New" pitchFamily="18" charset="-34"/>
            <a:cs typeface="Angsana New" pitchFamily="18" charset="-34"/>
          </a:endParaRPr>
        </a:p>
      </cdr:txBody>
    </cdr:sp>
  </cdr:relSizeAnchor>
  <cdr:relSizeAnchor xmlns:cdr="http://schemas.openxmlformats.org/drawingml/2006/chartDrawing">
    <cdr:from>
      <cdr:x>0.5627</cdr:x>
      <cdr:y>0.12711</cdr:y>
    </cdr:from>
    <cdr:to>
      <cdr:x>0.5867</cdr:x>
      <cdr:y>0.17189</cdr:y>
    </cdr:to>
    <cdr:sp macro="" textlink="">
      <cdr:nvSpPr>
        <cdr:cNvPr id="15" name="Rounded Rectangle 14"/>
        <cdr:cNvSpPr/>
      </cdr:nvSpPr>
      <cdr:spPr>
        <a:xfrm xmlns:a="http://schemas.openxmlformats.org/drawingml/2006/main">
          <a:off x="5024757" y="608397"/>
          <a:ext cx="214314" cy="214314"/>
        </a:xfrm>
        <a:prstGeom xmlns:a="http://schemas.openxmlformats.org/drawingml/2006/main" prst="roundRect">
          <a:avLst/>
        </a:prstGeom>
        <a:solidFill xmlns:a="http://schemas.openxmlformats.org/drawingml/2006/main">
          <a:srgbClr val="FFFF00"/>
        </a:solidFill>
        <a:ln xmlns:a="http://schemas.openxmlformats.org/drawingml/2006/main" w="3175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0.5627</cdr:x>
      <cdr:y>0.18681</cdr:y>
    </cdr:from>
    <cdr:to>
      <cdr:x>0.5867</cdr:x>
      <cdr:y>0.23159</cdr:y>
    </cdr:to>
    <cdr:sp macro="" textlink="">
      <cdr:nvSpPr>
        <cdr:cNvPr id="16" name="Rounded Rectangle 15"/>
        <cdr:cNvSpPr/>
      </cdr:nvSpPr>
      <cdr:spPr>
        <a:xfrm xmlns:a="http://schemas.openxmlformats.org/drawingml/2006/main">
          <a:off x="5024757" y="894149"/>
          <a:ext cx="214314" cy="214314"/>
        </a:xfrm>
        <a:prstGeom xmlns:a="http://schemas.openxmlformats.org/drawingml/2006/main" prst="roundRect">
          <a:avLst/>
        </a:prstGeom>
        <a:solidFill xmlns:a="http://schemas.openxmlformats.org/drawingml/2006/main">
          <a:srgbClr val="FF0000"/>
        </a:solidFill>
        <a:ln xmlns:a="http://schemas.openxmlformats.org/drawingml/2006/main" w="3175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0.008</cdr:x>
      <cdr:y>0</cdr:y>
    </cdr:from>
    <cdr:to>
      <cdr:x>0.088</cdr:x>
      <cdr:y>0.06255</cdr:y>
    </cdr:to>
    <cdr:sp macro="" textlink="">
      <cdr:nvSpPr>
        <cdr:cNvPr id="4" name="สี่เหลี่ยมผืนผ้า 12"/>
        <cdr:cNvSpPr/>
      </cdr:nvSpPr>
      <cdr:spPr>
        <a:xfrm xmlns:a="http://schemas.openxmlformats.org/drawingml/2006/main">
          <a:off x="71438" y="-71438"/>
          <a:ext cx="714380" cy="299400"/>
        </a:xfrm>
        <a:prstGeom xmlns:a="http://schemas.openxmlformats.org/drawingml/2006/main" prst="rect">
          <a:avLst/>
        </a:prstGeom>
        <a:solidFill xmlns:a="http://schemas.openxmlformats.org/drawingml/2006/main">
          <a:srgbClr val="7DDDFF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57785" dist="33020" dir="3180000" algn="ctr">
            <a:srgbClr val="000000">
              <a:alpha val="30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rightRoom" dir="t">
            <a:rot lat="0" lon="0" rev="600000"/>
          </a:lightRig>
        </a:scene3d>
        <a:sp3d xmlns:a="http://schemas.openxmlformats.org/drawingml/2006/main" prstMaterial="metal">
          <a:bevelT w="38100" h="57150" prst="angle"/>
        </a:sp3d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anchor="ctr" anchorCtr="1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th-TH" sz="1800" baseline="0" dirty="0">
              <a:latin typeface="Angsana New" pitchFamily="18" charset="-34"/>
              <a:cs typeface="Angsana New" pitchFamily="18" charset="-34"/>
            </a:rPr>
            <a:t>ร้อยละ </a:t>
          </a:r>
          <a:endParaRPr lang="th-TH" sz="1800" dirty="0">
            <a:latin typeface="Angsana New" pitchFamily="18" charset="-34"/>
            <a:cs typeface="Angsana New" pitchFamily="18" charset="-34"/>
          </a:endParaRPr>
        </a:p>
      </cdr:txBody>
    </cdr:sp>
  </cdr:relSizeAnchor>
  <cdr:relSizeAnchor xmlns:cdr="http://schemas.openxmlformats.org/drawingml/2006/chartDrawing">
    <cdr:from>
      <cdr:x>0.05468</cdr:x>
      <cdr:y>0.54286</cdr:y>
    </cdr:from>
    <cdr:to>
      <cdr:x>0.97469</cdr:x>
      <cdr:y>0.54319</cdr:y>
    </cdr:to>
    <cdr:sp macro="" textlink="">
      <cdr:nvSpPr>
        <cdr:cNvPr id="10" name="Straight Connector 9"/>
        <cdr:cNvSpPr/>
      </cdr:nvSpPr>
      <cdr:spPr>
        <a:xfrm xmlns:a="http://schemas.openxmlformats.org/drawingml/2006/main">
          <a:off x="500034" y="2714644"/>
          <a:ext cx="8412572" cy="1651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rgbClr val="C00000"/>
          </a:solidFill>
        </a:ln>
      </cdr:spPr>
      <cdr:style>
        <a:lnRef xmlns:a="http://schemas.openxmlformats.org/drawingml/2006/main" idx="2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0.53906</cdr:x>
      <cdr:y>0.07143</cdr:y>
    </cdr:from>
    <cdr:to>
      <cdr:x>0.96082</cdr:x>
      <cdr:y>0.26546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929190" y="357190"/>
          <a:ext cx="3856573" cy="970273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>
          <a:noFill/>
        </a:ln>
        <a:effectLst xmlns:a="http://schemas.openxmlformats.org/drawingml/2006/main">
          <a:outerShdw blurRad="44450" dist="27940" dir="5400000" algn="ctr">
            <a:srgbClr val="000000">
              <a:alpha val="32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         สูงกว่าเป้าหมายกรมเดือน</a:t>
          </a:r>
          <a:r>
            <a:rPr lang="en-US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,</a:t>
          </a:r>
          <a:r>
            <a: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มีนาคม (</a:t>
          </a:r>
          <a:r>
            <a:rPr lang="en-US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25%</a:t>
          </a:r>
          <a:r>
            <a: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)</a:t>
          </a:r>
        </a:p>
        <a:p xmlns:a="http://schemas.openxmlformats.org/drawingml/2006/main">
          <a:r>
            <a: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         ต่ำกว่าเป้าหมายกรมแต่สูงกว่าภาพรวมกรม (</a:t>
          </a:r>
          <a:r>
            <a:rPr lang="en-US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23.43%</a:t>
          </a:r>
          <a:r>
            <a: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)</a:t>
          </a:r>
        </a:p>
        <a:p xmlns:a="http://schemas.openxmlformats.org/drawingml/2006/main">
          <a:r>
            <a: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         ต่ำกว่าภาพรวมกรม (</a:t>
          </a:r>
          <a:r>
            <a:rPr lang="en-US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23.43%</a:t>
          </a:r>
          <a:r>
            <a: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)</a:t>
          </a:r>
          <a:endParaRPr lang="th-TH" sz="1800" dirty="0">
            <a:solidFill>
              <a:srgbClr val="FFC000"/>
            </a:solidFill>
            <a:latin typeface="Angsana New" pitchFamily="18" charset="-34"/>
            <a:cs typeface="Angsana New" pitchFamily="18" charset="-34"/>
          </a:endParaRPr>
        </a:p>
      </cdr:txBody>
    </cdr:sp>
  </cdr:relSizeAnchor>
  <cdr:relSizeAnchor xmlns:cdr="http://schemas.openxmlformats.org/drawingml/2006/chartDrawing">
    <cdr:from>
      <cdr:x>0.55469</cdr:x>
      <cdr:y>0.14286</cdr:y>
    </cdr:from>
    <cdr:to>
      <cdr:x>0.57869</cdr:x>
      <cdr:y>0.18764</cdr:y>
    </cdr:to>
    <cdr:sp macro="" textlink="">
      <cdr:nvSpPr>
        <cdr:cNvPr id="15" name="Rounded Rectangle 14"/>
        <cdr:cNvSpPr/>
      </cdr:nvSpPr>
      <cdr:spPr>
        <a:xfrm xmlns:a="http://schemas.openxmlformats.org/drawingml/2006/main">
          <a:off x="5072066" y="714380"/>
          <a:ext cx="219456" cy="223928"/>
        </a:xfrm>
        <a:prstGeom xmlns:a="http://schemas.openxmlformats.org/drawingml/2006/main" prst="roundRect">
          <a:avLst/>
        </a:prstGeom>
        <a:solidFill xmlns:a="http://schemas.openxmlformats.org/drawingml/2006/main">
          <a:srgbClr val="FFFF00"/>
        </a:solidFill>
        <a:ln xmlns:a="http://schemas.openxmlformats.org/drawingml/2006/main" w="3175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0.55469</cdr:x>
      <cdr:y>0.2</cdr:y>
    </cdr:from>
    <cdr:to>
      <cdr:x>0.57869</cdr:x>
      <cdr:y>0.24478</cdr:y>
    </cdr:to>
    <cdr:sp macro="" textlink="">
      <cdr:nvSpPr>
        <cdr:cNvPr id="16" name="Rounded Rectangle 15"/>
        <cdr:cNvSpPr/>
      </cdr:nvSpPr>
      <cdr:spPr>
        <a:xfrm xmlns:a="http://schemas.openxmlformats.org/drawingml/2006/main">
          <a:off x="5072066" y="1000132"/>
          <a:ext cx="219456" cy="223928"/>
        </a:xfrm>
        <a:prstGeom xmlns:a="http://schemas.openxmlformats.org/drawingml/2006/main" prst="roundRect">
          <a:avLst/>
        </a:prstGeom>
        <a:solidFill xmlns:a="http://schemas.openxmlformats.org/drawingml/2006/main">
          <a:srgbClr val="FF0000"/>
        </a:solidFill>
        <a:ln xmlns:a="http://schemas.openxmlformats.org/drawingml/2006/main" w="3175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0.008</cdr:x>
      <cdr:y>0</cdr:y>
    </cdr:from>
    <cdr:to>
      <cdr:x>0.088</cdr:x>
      <cdr:y>0.06255</cdr:y>
    </cdr:to>
    <cdr:sp macro="" textlink="">
      <cdr:nvSpPr>
        <cdr:cNvPr id="4" name="สี่เหลี่ยมผืนผ้า 12"/>
        <cdr:cNvSpPr/>
      </cdr:nvSpPr>
      <cdr:spPr>
        <a:xfrm xmlns:a="http://schemas.openxmlformats.org/drawingml/2006/main">
          <a:off x="71438" y="-71438"/>
          <a:ext cx="714380" cy="299400"/>
        </a:xfrm>
        <a:prstGeom xmlns:a="http://schemas.openxmlformats.org/drawingml/2006/main" prst="rect">
          <a:avLst/>
        </a:prstGeom>
        <a:solidFill xmlns:a="http://schemas.openxmlformats.org/drawingml/2006/main">
          <a:srgbClr val="7DDDFF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57785" dist="33020" dir="3180000" algn="ctr">
            <a:srgbClr val="000000">
              <a:alpha val="30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rightRoom" dir="t">
            <a:rot lat="0" lon="0" rev="600000"/>
          </a:lightRig>
        </a:scene3d>
        <a:sp3d xmlns:a="http://schemas.openxmlformats.org/drawingml/2006/main" prstMaterial="metal">
          <a:bevelT w="38100" h="57150" prst="angle"/>
        </a:sp3d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anchor="ctr" anchorCtr="1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th-TH" sz="1800" baseline="0" dirty="0">
              <a:latin typeface="Angsana New" pitchFamily="18" charset="-34"/>
              <a:cs typeface="Angsana New" pitchFamily="18" charset="-34"/>
            </a:rPr>
            <a:t>ร้อยละ </a:t>
          </a:r>
          <a:endParaRPr lang="th-TH" sz="1800" dirty="0">
            <a:latin typeface="Angsana New" pitchFamily="18" charset="-34"/>
            <a:cs typeface="Angsana New" pitchFamily="18" charset="-34"/>
          </a:endParaRPr>
        </a:p>
      </cdr:txBody>
    </cdr:sp>
  </cdr:relSizeAnchor>
  <cdr:relSizeAnchor xmlns:cdr="http://schemas.openxmlformats.org/drawingml/2006/chartDrawing">
    <cdr:from>
      <cdr:x>0.04687</cdr:x>
      <cdr:y>0.55073</cdr:y>
    </cdr:from>
    <cdr:to>
      <cdr:x>0.96688</cdr:x>
      <cdr:y>0.55106</cdr:y>
    </cdr:to>
    <cdr:sp macro="" textlink="">
      <cdr:nvSpPr>
        <cdr:cNvPr id="10" name="Straight Connector 9"/>
        <cdr:cNvSpPr/>
      </cdr:nvSpPr>
      <cdr:spPr>
        <a:xfrm xmlns:a="http://schemas.openxmlformats.org/drawingml/2006/main">
          <a:off x="428596" y="2714644"/>
          <a:ext cx="8412572" cy="1626"/>
        </a:xfrm>
        <a:prstGeom xmlns:a="http://schemas.openxmlformats.org/drawingml/2006/main" prst="line">
          <a:avLst/>
        </a:prstGeom>
        <a:ln xmlns:a="http://schemas.openxmlformats.org/drawingml/2006/main" w="6350">
          <a:solidFill>
            <a:srgbClr val="C00000"/>
          </a:solidFill>
        </a:ln>
      </cdr:spPr>
      <cdr:style>
        <a:lnRef xmlns:a="http://schemas.openxmlformats.org/drawingml/2006/main" idx="2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0.53906</cdr:x>
      <cdr:y>0.07246</cdr:y>
    </cdr:from>
    <cdr:to>
      <cdr:x>0.94819</cdr:x>
      <cdr:y>0.2665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929190" y="357190"/>
          <a:ext cx="3741068" cy="956444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>
          <a:noFill/>
        </a:ln>
        <a:effectLst xmlns:a="http://schemas.openxmlformats.org/drawingml/2006/main">
          <a:outerShdw blurRad="44450" dist="27940" dir="5400000" algn="ctr">
            <a:srgbClr val="000000">
              <a:alpha val="32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         สูงกว่าเป้าหมายกรมเดือนมีนาคม (</a:t>
          </a:r>
          <a:r>
            <a:rPr lang="en-US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25%</a:t>
          </a:r>
          <a:r>
            <a: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)</a:t>
          </a:r>
        </a:p>
        <a:p xmlns:a="http://schemas.openxmlformats.org/drawingml/2006/main">
          <a:r>
            <a: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         ต่ำกว่าเป้าหมายกรมแต่สูงกว่าภาพรวมกรม (</a:t>
          </a:r>
          <a:r>
            <a:rPr lang="en-US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23.43%</a:t>
          </a:r>
          <a:r>
            <a: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)</a:t>
          </a:r>
        </a:p>
        <a:p xmlns:a="http://schemas.openxmlformats.org/drawingml/2006/main">
          <a:r>
            <a: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         ต่ำกว่าภาพรวมกรม (</a:t>
          </a:r>
          <a:r>
            <a:rPr lang="en-US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23.43%</a:t>
          </a:r>
          <a:r>
            <a: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rPr>
            <a:t>)</a:t>
          </a:r>
          <a:endParaRPr lang="th-TH" sz="1800" dirty="0">
            <a:solidFill>
              <a:srgbClr val="FFC000"/>
            </a:solidFill>
            <a:latin typeface="Angsana New" pitchFamily="18" charset="-34"/>
            <a:cs typeface="Angsana New" pitchFamily="18" charset="-34"/>
          </a:endParaRPr>
        </a:p>
      </cdr:txBody>
    </cdr:sp>
  </cdr:relSizeAnchor>
  <cdr:relSizeAnchor xmlns:cdr="http://schemas.openxmlformats.org/drawingml/2006/chartDrawing">
    <cdr:from>
      <cdr:x>0.55469</cdr:x>
      <cdr:y>0.14493</cdr:y>
    </cdr:from>
    <cdr:to>
      <cdr:x>0.57869</cdr:x>
      <cdr:y>0.18971</cdr:y>
    </cdr:to>
    <cdr:sp macro="" textlink="">
      <cdr:nvSpPr>
        <cdr:cNvPr id="15" name="Rounded Rectangle 14"/>
        <cdr:cNvSpPr/>
      </cdr:nvSpPr>
      <cdr:spPr>
        <a:xfrm xmlns:a="http://schemas.openxmlformats.org/drawingml/2006/main">
          <a:off x="5072066" y="714380"/>
          <a:ext cx="219456" cy="220730"/>
        </a:xfrm>
        <a:prstGeom xmlns:a="http://schemas.openxmlformats.org/drawingml/2006/main" prst="roundRect">
          <a:avLst/>
        </a:prstGeom>
        <a:solidFill xmlns:a="http://schemas.openxmlformats.org/drawingml/2006/main">
          <a:srgbClr val="FFFF00"/>
        </a:solidFill>
        <a:ln xmlns:a="http://schemas.openxmlformats.org/drawingml/2006/main" w="3175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0.55469</cdr:x>
      <cdr:y>0.2029</cdr:y>
    </cdr:from>
    <cdr:to>
      <cdr:x>0.57869</cdr:x>
      <cdr:y>0.24768</cdr:y>
    </cdr:to>
    <cdr:sp macro="" textlink="">
      <cdr:nvSpPr>
        <cdr:cNvPr id="16" name="Rounded Rectangle 15"/>
        <cdr:cNvSpPr/>
      </cdr:nvSpPr>
      <cdr:spPr>
        <a:xfrm xmlns:a="http://schemas.openxmlformats.org/drawingml/2006/main">
          <a:off x="5072066" y="1000132"/>
          <a:ext cx="219456" cy="220730"/>
        </a:xfrm>
        <a:prstGeom xmlns:a="http://schemas.openxmlformats.org/drawingml/2006/main" prst="roundRect">
          <a:avLst/>
        </a:prstGeom>
        <a:solidFill xmlns:a="http://schemas.openxmlformats.org/drawingml/2006/main">
          <a:srgbClr val="FF0000"/>
        </a:solidFill>
        <a:ln xmlns:a="http://schemas.openxmlformats.org/drawingml/2006/main" w="3175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0.04687</cdr:x>
      <cdr:y>0</cdr:y>
    </cdr:from>
    <cdr:to>
      <cdr:x>0.12687</cdr:x>
      <cdr:y>0.06255</cdr:y>
    </cdr:to>
    <cdr:sp macro="" textlink="">
      <cdr:nvSpPr>
        <cdr:cNvPr id="4" name="สี่เหลี่ยมผืนผ้า 12"/>
        <cdr:cNvSpPr/>
      </cdr:nvSpPr>
      <cdr:spPr>
        <a:xfrm xmlns:a="http://schemas.openxmlformats.org/drawingml/2006/main">
          <a:off x="428596" y="0"/>
          <a:ext cx="731520" cy="308321"/>
        </a:xfrm>
        <a:prstGeom xmlns:a="http://schemas.openxmlformats.org/drawingml/2006/main" prst="rect">
          <a:avLst/>
        </a:prstGeom>
        <a:solidFill xmlns:a="http://schemas.openxmlformats.org/drawingml/2006/main">
          <a:srgbClr val="7DDDFF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57785" dist="33020" dir="3180000" algn="ctr">
            <a:srgbClr val="000000">
              <a:alpha val="30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rightRoom" dir="t">
            <a:rot lat="0" lon="0" rev="600000"/>
          </a:lightRig>
        </a:scene3d>
        <a:sp3d xmlns:a="http://schemas.openxmlformats.org/drawingml/2006/main" prstMaterial="metal">
          <a:bevelT w="38100" h="57150" prst="angle"/>
        </a:sp3d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anchor="ctr" anchorCtr="1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th-TH" sz="1800" baseline="0" dirty="0">
              <a:latin typeface="Angsana New" pitchFamily="18" charset="-34"/>
              <a:cs typeface="Angsana New" pitchFamily="18" charset="-34"/>
            </a:rPr>
            <a:t>ร้อยละ </a:t>
          </a:r>
          <a:endParaRPr lang="th-TH" sz="1800" dirty="0">
            <a:latin typeface="Angsana New" pitchFamily="18" charset="-34"/>
            <a:cs typeface="Angsana New" pitchFamily="18" charset="-34"/>
          </a:endParaRPr>
        </a:p>
      </cdr:txBody>
    </cdr:sp>
  </cdr:relSizeAnchor>
  <cdr:relSizeAnchor xmlns:cdr="http://schemas.openxmlformats.org/drawingml/2006/chartDrawing">
    <cdr:from>
      <cdr:x>0.07812</cdr:x>
      <cdr:y>0.61194</cdr:y>
    </cdr:from>
    <cdr:to>
      <cdr:x>0.94531</cdr:x>
      <cdr:y>0.61227</cdr:y>
    </cdr:to>
    <cdr:sp macro="" textlink="">
      <cdr:nvSpPr>
        <cdr:cNvPr id="8" name="Straight Connector 7"/>
        <cdr:cNvSpPr/>
      </cdr:nvSpPr>
      <cdr:spPr>
        <a:xfrm xmlns:a="http://schemas.openxmlformats.org/drawingml/2006/main">
          <a:off x="714348" y="2928958"/>
          <a:ext cx="7929585" cy="158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0.008</cdr:x>
      <cdr:y>0</cdr:y>
    </cdr:from>
    <cdr:to>
      <cdr:x>0.088</cdr:x>
      <cdr:y>0.06255</cdr:y>
    </cdr:to>
    <cdr:sp macro="" textlink="">
      <cdr:nvSpPr>
        <cdr:cNvPr id="4" name="สี่เหลี่ยมผืนผ้า 12"/>
        <cdr:cNvSpPr/>
      </cdr:nvSpPr>
      <cdr:spPr>
        <a:xfrm xmlns:a="http://schemas.openxmlformats.org/drawingml/2006/main">
          <a:off x="71438" y="-71438"/>
          <a:ext cx="714380" cy="299400"/>
        </a:xfrm>
        <a:prstGeom xmlns:a="http://schemas.openxmlformats.org/drawingml/2006/main" prst="rect">
          <a:avLst/>
        </a:prstGeom>
        <a:solidFill xmlns:a="http://schemas.openxmlformats.org/drawingml/2006/main">
          <a:srgbClr val="7DDDFF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57785" dist="33020" dir="3180000" algn="ctr">
            <a:srgbClr val="000000">
              <a:alpha val="30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rightRoom" dir="t">
            <a:rot lat="0" lon="0" rev="600000"/>
          </a:lightRig>
        </a:scene3d>
        <a:sp3d xmlns:a="http://schemas.openxmlformats.org/drawingml/2006/main" prstMaterial="metal">
          <a:bevelT w="38100" h="57150" prst="angle"/>
        </a:sp3d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anchor="ctr" anchorCtr="1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th-TH" sz="1800" baseline="0" dirty="0">
              <a:latin typeface="Angsana New" pitchFamily="18" charset="-34"/>
              <a:cs typeface="Angsana New" pitchFamily="18" charset="-34"/>
            </a:rPr>
            <a:t>ร้อยละ </a:t>
          </a:r>
          <a:endParaRPr lang="th-TH" sz="1800" dirty="0">
            <a:latin typeface="Angsana New" pitchFamily="18" charset="-34"/>
            <a:cs typeface="Angsana New" pitchFamily="18" charset="-34"/>
          </a:endParaRPr>
        </a:p>
      </cdr:txBody>
    </cdr:sp>
  </cdr:relSizeAnchor>
  <cdr:relSizeAnchor xmlns:cdr="http://schemas.openxmlformats.org/drawingml/2006/chartDrawing">
    <cdr:from>
      <cdr:x>0.05468</cdr:x>
      <cdr:y>0.54286</cdr:y>
    </cdr:from>
    <cdr:to>
      <cdr:x>0.97469</cdr:x>
      <cdr:y>0.54319</cdr:y>
    </cdr:to>
    <cdr:sp macro="" textlink="">
      <cdr:nvSpPr>
        <cdr:cNvPr id="10" name="Straight Connector 9"/>
        <cdr:cNvSpPr/>
      </cdr:nvSpPr>
      <cdr:spPr>
        <a:xfrm xmlns:a="http://schemas.openxmlformats.org/drawingml/2006/main">
          <a:off x="500034" y="2714644"/>
          <a:ext cx="8412572" cy="1651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2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0.53906</cdr:x>
      <cdr:y>0.17143</cdr:y>
    </cdr:from>
    <cdr:to>
      <cdr:x>0.96094</cdr:x>
      <cdr:y>0.24286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929190" y="857256"/>
          <a:ext cx="3857652" cy="35719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</cdr:spPr>
      <cdr:style>
        <a:lnRef xmlns:a="http://schemas.openxmlformats.org/drawingml/2006/main" idx="1">
          <a:schemeClr val="accent5"/>
        </a:lnRef>
        <a:fillRef xmlns:a="http://schemas.openxmlformats.org/drawingml/2006/main" idx="2">
          <a:schemeClr val="accent5"/>
        </a:fillRef>
        <a:effectRef xmlns:a="http://schemas.openxmlformats.org/drawingml/2006/main" idx="1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th-TH" sz="2000" b="1" dirty="0" smtClean="0">
              <a:solidFill>
                <a:srgbClr val="FF9933"/>
              </a:solidFill>
              <a:latin typeface="TH SarabunPSK" pitchFamily="34" charset="-34"/>
              <a:cs typeface="TH SarabunPSK" pitchFamily="34" charset="-34"/>
            </a:rPr>
            <a:t>ผลเบิกจ่าย สิ้น</a:t>
          </a:r>
          <a:r>
            <a:rPr lang="th-TH" sz="2000" b="1" dirty="0" err="1" smtClean="0">
              <a:solidFill>
                <a:srgbClr val="FF9933"/>
              </a:solidFill>
              <a:latin typeface="TH SarabunPSK" pitchFamily="34" charset="-34"/>
              <a:cs typeface="TH SarabunPSK" pitchFamily="34" charset="-34"/>
            </a:rPr>
            <a:t>ไตรมาส</a:t>
          </a:r>
          <a:r>
            <a:rPr lang="th-TH" sz="2000" b="1" dirty="0" smtClean="0">
              <a:solidFill>
                <a:srgbClr val="FF9933"/>
              </a:solidFill>
              <a:latin typeface="TH SarabunPSK" pitchFamily="34" charset="-34"/>
              <a:cs typeface="TH SarabunPSK" pitchFamily="34" charset="-34"/>
            </a:rPr>
            <a:t> 2</a:t>
          </a:r>
          <a:endParaRPr lang="en-US" sz="2000" b="1" dirty="0">
            <a:solidFill>
              <a:srgbClr val="FF9933"/>
            </a:solidFill>
            <a:latin typeface="TH SarabunPSK" pitchFamily="34" charset="-34"/>
            <a:cs typeface="TH SarabunPSK" pitchFamily="34" charset="-34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0.008</cdr:x>
      <cdr:y>0</cdr:y>
    </cdr:from>
    <cdr:to>
      <cdr:x>0.088</cdr:x>
      <cdr:y>0.06255</cdr:y>
    </cdr:to>
    <cdr:sp macro="" textlink="">
      <cdr:nvSpPr>
        <cdr:cNvPr id="4" name="สี่เหลี่ยมผืนผ้า 12"/>
        <cdr:cNvSpPr/>
      </cdr:nvSpPr>
      <cdr:spPr>
        <a:xfrm xmlns:a="http://schemas.openxmlformats.org/drawingml/2006/main">
          <a:off x="71438" y="-71438"/>
          <a:ext cx="714380" cy="299400"/>
        </a:xfrm>
        <a:prstGeom xmlns:a="http://schemas.openxmlformats.org/drawingml/2006/main" prst="rect">
          <a:avLst/>
        </a:prstGeom>
        <a:solidFill xmlns:a="http://schemas.openxmlformats.org/drawingml/2006/main">
          <a:srgbClr val="7DDDFF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57785" dist="33020" dir="3180000" algn="ctr">
            <a:srgbClr val="000000">
              <a:alpha val="30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rightRoom" dir="t">
            <a:rot lat="0" lon="0" rev="600000"/>
          </a:lightRig>
        </a:scene3d>
        <a:sp3d xmlns:a="http://schemas.openxmlformats.org/drawingml/2006/main" prstMaterial="metal">
          <a:bevelT w="38100" h="57150" prst="angle"/>
        </a:sp3d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anchor="ctr" anchorCtr="1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th-TH" sz="1800" baseline="0" dirty="0">
              <a:latin typeface="Angsana New" pitchFamily="18" charset="-34"/>
              <a:cs typeface="Angsana New" pitchFamily="18" charset="-34"/>
            </a:rPr>
            <a:t>ร้อยละ </a:t>
          </a:r>
          <a:endParaRPr lang="th-TH" sz="1800" dirty="0">
            <a:latin typeface="Angsana New" pitchFamily="18" charset="-34"/>
            <a:cs typeface="Angsana New" pitchFamily="18" charset="-34"/>
          </a:endParaRPr>
        </a:p>
      </cdr:txBody>
    </cdr:sp>
  </cdr:relSizeAnchor>
  <cdr:relSizeAnchor xmlns:cdr="http://schemas.openxmlformats.org/drawingml/2006/chartDrawing">
    <cdr:from>
      <cdr:x>0.05468</cdr:x>
      <cdr:y>0.48572</cdr:y>
    </cdr:from>
    <cdr:to>
      <cdr:x>0.97469</cdr:x>
      <cdr:y>0.48605</cdr:y>
    </cdr:to>
    <cdr:sp macro="" textlink="">
      <cdr:nvSpPr>
        <cdr:cNvPr id="10" name="Straight Connector 9"/>
        <cdr:cNvSpPr/>
      </cdr:nvSpPr>
      <cdr:spPr>
        <a:xfrm xmlns:a="http://schemas.openxmlformats.org/drawingml/2006/main">
          <a:off x="500034" y="2428892"/>
          <a:ext cx="8412571" cy="165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C00000"/>
          </a:solidFill>
        </a:ln>
      </cdr:spPr>
      <cdr:style>
        <a:lnRef xmlns:a="http://schemas.openxmlformats.org/drawingml/2006/main" idx="2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0.008</cdr:x>
      <cdr:y>0</cdr:y>
    </cdr:from>
    <cdr:to>
      <cdr:x>0.088</cdr:x>
      <cdr:y>0.06255</cdr:y>
    </cdr:to>
    <cdr:sp macro="" textlink="">
      <cdr:nvSpPr>
        <cdr:cNvPr id="4" name="สี่เหลี่ยมผืนผ้า 12"/>
        <cdr:cNvSpPr/>
      </cdr:nvSpPr>
      <cdr:spPr>
        <a:xfrm xmlns:a="http://schemas.openxmlformats.org/drawingml/2006/main">
          <a:off x="71438" y="-71438"/>
          <a:ext cx="714380" cy="299400"/>
        </a:xfrm>
        <a:prstGeom xmlns:a="http://schemas.openxmlformats.org/drawingml/2006/main" prst="rect">
          <a:avLst/>
        </a:prstGeom>
        <a:solidFill xmlns:a="http://schemas.openxmlformats.org/drawingml/2006/main">
          <a:srgbClr val="7DDDFF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57785" dist="33020" dir="3180000" algn="ctr">
            <a:srgbClr val="000000">
              <a:alpha val="30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rightRoom" dir="t">
            <a:rot lat="0" lon="0" rev="600000"/>
          </a:lightRig>
        </a:scene3d>
        <a:sp3d xmlns:a="http://schemas.openxmlformats.org/drawingml/2006/main" prstMaterial="metal">
          <a:bevelT w="38100" h="57150" prst="angle"/>
        </a:sp3d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anchor="ctr" anchorCtr="1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th-TH" sz="1800" baseline="0" dirty="0">
              <a:latin typeface="Angsana New" pitchFamily="18" charset="-34"/>
              <a:cs typeface="Angsana New" pitchFamily="18" charset="-34"/>
            </a:rPr>
            <a:t>ร้อยละ </a:t>
          </a:r>
          <a:endParaRPr lang="th-TH" sz="1800" dirty="0">
            <a:latin typeface="Angsana New" pitchFamily="18" charset="-34"/>
            <a:cs typeface="Angsana New" pitchFamily="18" charset="-34"/>
          </a:endParaRPr>
        </a:p>
      </cdr:txBody>
    </cdr:sp>
  </cdr:relSizeAnchor>
  <cdr:relSizeAnchor xmlns:cdr="http://schemas.openxmlformats.org/drawingml/2006/chartDrawing">
    <cdr:from>
      <cdr:x>0.05468</cdr:x>
      <cdr:y>0.34286</cdr:y>
    </cdr:from>
    <cdr:to>
      <cdr:x>0.97469</cdr:x>
      <cdr:y>0.34319</cdr:y>
    </cdr:to>
    <cdr:sp macro="" textlink="">
      <cdr:nvSpPr>
        <cdr:cNvPr id="10" name="Straight Connector 9"/>
        <cdr:cNvSpPr/>
      </cdr:nvSpPr>
      <cdr:spPr>
        <a:xfrm xmlns:a="http://schemas.openxmlformats.org/drawingml/2006/main">
          <a:off x="500034" y="1714512"/>
          <a:ext cx="8412572" cy="165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C00000"/>
          </a:solidFill>
        </a:ln>
      </cdr:spPr>
      <cdr:style>
        <a:lnRef xmlns:a="http://schemas.openxmlformats.org/drawingml/2006/main" idx="2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0.008</cdr:x>
      <cdr:y>0</cdr:y>
    </cdr:from>
    <cdr:to>
      <cdr:x>0.088</cdr:x>
      <cdr:y>0.06255</cdr:y>
    </cdr:to>
    <cdr:sp macro="" textlink="">
      <cdr:nvSpPr>
        <cdr:cNvPr id="4" name="สี่เหลี่ยมผืนผ้า 12"/>
        <cdr:cNvSpPr/>
      </cdr:nvSpPr>
      <cdr:spPr>
        <a:xfrm xmlns:a="http://schemas.openxmlformats.org/drawingml/2006/main">
          <a:off x="71438" y="-71438"/>
          <a:ext cx="714380" cy="299400"/>
        </a:xfrm>
        <a:prstGeom xmlns:a="http://schemas.openxmlformats.org/drawingml/2006/main" prst="rect">
          <a:avLst/>
        </a:prstGeom>
        <a:solidFill xmlns:a="http://schemas.openxmlformats.org/drawingml/2006/main">
          <a:srgbClr val="7DDDFF"/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57785" dist="33020" dir="3180000" algn="ctr">
            <a:srgbClr val="000000">
              <a:alpha val="30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rightRoom" dir="t">
            <a:rot lat="0" lon="0" rev="600000"/>
          </a:lightRig>
        </a:scene3d>
        <a:sp3d xmlns:a="http://schemas.openxmlformats.org/drawingml/2006/main" prstMaterial="metal">
          <a:bevelT w="38100" h="57150" prst="angle"/>
        </a:sp3d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anchor="ctr" anchorCtr="1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th-TH" sz="1800" baseline="0" dirty="0">
              <a:latin typeface="Angsana New" pitchFamily="18" charset="-34"/>
              <a:cs typeface="Angsana New" pitchFamily="18" charset="-34"/>
            </a:rPr>
            <a:t>ร้อยละ </a:t>
          </a:r>
          <a:endParaRPr lang="th-TH" sz="1800" dirty="0">
            <a:latin typeface="Angsana New" pitchFamily="18" charset="-34"/>
            <a:cs typeface="Angsana New" pitchFamily="18" charset="-34"/>
          </a:endParaRPr>
        </a:p>
      </cdr:txBody>
    </cdr:sp>
  </cdr:relSizeAnchor>
  <cdr:relSizeAnchor xmlns:cdr="http://schemas.openxmlformats.org/drawingml/2006/chartDrawing">
    <cdr:from>
      <cdr:x>0.05468</cdr:x>
      <cdr:y>0.14286</cdr:y>
    </cdr:from>
    <cdr:to>
      <cdr:x>0.97469</cdr:x>
      <cdr:y>0.14319</cdr:y>
    </cdr:to>
    <cdr:sp macro="" textlink="">
      <cdr:nvSpPr>
        <cdr:cNvPr id="10" name="Straight Connector 9"/>
        <cdr:cNvSpPr/>
      </cdr:nvSpPr>
      <cdr:spPr>
        <a:xfrm xmlns:a="http://schemas.openxmlformats.org/drawingml/2006/main">
          <a:off x="500034" y="714380"/>
          <a:ext cx="8412571" cy="165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C00000"/>
          </a:solidFill>
        </a:ln>
      </cdr:spPr>
      <cdr:style>
        <a:lnRef xmlns:a="http://schemas.openxmlformats.org/drawingml/2006/main" idx="2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2984160" cy="499895"/>
          </a:xfrm>
          <a:prstGeom prst="rect">
            <a:avLst/>
          </a:prstGeom>
        </p:spPr>
        <p:txBody>
          <a:bodyPr vert="horz" lIns="93004" tIns="46501" rIns="93004" bIns="46501" rtlCol="0"/>
          <a:lstStyle>
            <a:lvl1pPr algn="l">
              <a:defRPr sz="11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902370" y="5"/>
            <a:ext cx="2984160" cy="499895"/>
          </a:xfrm>
          <a:prstGeom prst="rect">
            <a:avLst/>
          </a:prstGeom>
        </p:spPr>
        <p:txBody>
          <a:bodyPr vert="horz" lIns="93004" tIns="46501" rIns="93004" bIns="46501" rtlCol="0"/>
          <a:lstStyle>
            <a:lvl1pPr algn="r">
              <a:defRPr sz="1100"/>
            </a:lvl1pPr>
          </a:lstStyle>
          <a:p>
            <a:pPr>
              <a:defRPr/>
            </a:pPr>
            <a:fld id="{CE858C9C-EC80-4A08-A66C-E6F670896B74}" type="datetimeFigureOut">
              <a:rPr lang="th-TH"/>
              <a:pPr>
                <a:defRPr/>
              </a:pPr>
              <a:t>16/05/56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3" y="9515629"/>
            <a:ext cx="2984160" cy="501496"/>
          </a:xfrm>
          <a:prstGeom prst="rect">
            <a:avLst/>
          </a:prstGeom>
        </p:spPr>
        <p:txBody>
          <a:bodyPr vert="horz" lIns="93004" tIns="46501" rIns="93004" bIns="46501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902370" y="9515629"/>
            <a:ext cx="2984160" cy="501496"/>
          </a:xfrm>
          <a:prstGeom prst="rect">
            <a:avLst/>
          </a:prstGeom>
        </p:spPr>
        <p:txBody>
          <a:bodyPr vert="horz" lIns="93004" tIns="46501" rIns="93004" bIns="46501" rtlCol="0" anchor="b"/>
          <a:lstStyle>
            <a:lvl1pPr algn="r">
              <a:defRPr sz="1100"/>
            </a:lvl1pPr>
          </a:lstStyle>
          <a:p>
            <a:pPr>
              <a:defRPr/>
            </a:pPr>
            <a:fld id="{576A731E-3944-4532-A90C-B3E60D0CA15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2984160" cy="499895"/>
          </a:xfrm>
          <a:prstGeom prst="rect">
            <a:avLst/>
          </a:prstGeom>
        </p:spPr>
        <p:txBody>
          <a:bodyPr vert="horz" lIns="93004" tIns="46501" rIns="93004" bIns="4650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370" y="5"/>
            <a:ext cx="2984160" cy="499895"/>
          </a:xfrm>
          <a:prstGeom prst="rect">
            <a:avLst/>
          </a:prstGeom>
        </p:spPr>
        <p:txBody>
          <a:bodyPr vert="horz" lIns="93004" tIns="46501" rIns="93004" bIns="4650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fld id="{B28A4D5D-2459-4BF9-B235-C98DCD201D5C}" type="datetimeFigureOut">
              <a:rPr lang="en-US"/>
              <a:pPr>
                <a:defRPr/>
              </a:pPr>
              <a:t>5/16/2013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2475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04" tIns="46501" rIns="93004" bIns="4650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653" y="4758618"/>
            <a:ext cx="5510858" cy="4508661"/>
          </a:xfrm>
          <a:prstGeom prst="rect">
            <a:avLst/>
          </a:prstGeom>
        </p:spPr>
        <p:txBody>
          <a:bodyPr vert="horz" lIns="93004" tIns="46501" rIns="93004" bIns="4650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515629"/>
            <a:ext cx="2984160" cy="501496"/>
          </a:xfrm>
          <a:prstGeom prst="rect">
            <a:avLst/>
          </a:prstGeom>
        </p:spPr>
        <p:txBody>
          <a:bodyPr vert="horz" lIns="93004" tIns="46501" rIns="93004" bIns="4650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370" y="9515629"/>
            <a:ext cx="2984160" cy="501496"/>
          </a:xfrm>
          <a:prstGeom prst="rect">
            <a:avLst/>
          </a:prstGeom>
        </p:spPr>
        <p:txBody>
          <a:bodyPr vert="horz" lIns="93004" tIns="46501" rIns="93004" bIns="4650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fld id="{F05D59BD-6EA2-46E7-9E54-0F4813CF6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ตัวยึดรูปบนภาพนิ่ง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ตัวยึดบันทึกย่อ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92228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92228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64614C2-0315-4FB1-9D43-44996E67FE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358188" y="6273800"/>
            <a:ext cx="571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56175C82-EC67-4F28-95DD-7675E4327594}" type="slidenum">
              <a:rPr lang="en-US" b="1">
                <a:latin typeface="Browallia New" pitchFamily="34" charset="-34"/>
                <a:cs typeface="Browallia New" pitchFamily="34" charset="-34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b="1" dirty="0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17" r:id="rId1"/>
    <p:sldLayoutId id="2147485118" r:id="rId2"/>
    <p:sldLayoutId id="2147485119" r:id="rId3"/>
    <p:sldLayoutId id="2147485120" r:id="rId4"/>
    <p:sldLayoutId id="2147485121" r:id="rId5"/>
    <p:sldLayoutId id="2147485122" r:id="rId6"/>
    <p:sldLayoutId id="2147485123" r:id="rId7"/>
    <p:sldLayoutId id="2147485124" r:id="rId8"/>
    <p:sldLayoutId id="2147485125" r:id="rId9"/>
    <p:sldLayoutId id="2147485126" r:id="rId10"/>
    <p:sldLayoutId id="2147485127" r:id="rId11"/>
    <p:sldLayoutId id="2147485128" r:id="rId12"/>
    <p:sldLayoutId id="2147485129" r:id="rId13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Microsoft_Office_Excel_97-2003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602" y="785794"/>
            <a:ext cx="8929718" cy="2786082"/>
          </a:xfrm>
        </p:spPr>
        <p:txBody>
          <a:bodyPr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th-TH" sz="3000" b="1" cap="none" spc="50" dirty="0" smtClean="0">
                <a:ln w="11430"/>
                <a:solidFill>
                  <a:srgbClr val="0000CC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th-TH" sz="3000" b="1" cap="none" spc="50" dirty="0" smtClean="0">
                <a:ln w="11430"/>
                <a:solidFill>
                  <a:srgbClr val="0000CC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th-TH" sz="36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รายงานผลการเบิกจ่าย </a:t>
            </a:r>
            <a:r>
              <a:rPr lang="th-TH" sz="3600" b="1" spc="50" dirty="0" err="1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สชป.</a:t>
            </a:r>
            <a:r>
              <a:rPr lang="th-TH" sz="36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5 </a:t>
            </a:r>
            <a:r>
              <a:rPr lang="th-TH" sz="30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th-TH" sz="30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</a:br>
            <a:r>
              <a:rPr lang="th-TH" sz="30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ประจำปีงบประมาณ </a:t>
            </a:r>
            <a:r>
              <a:rPr lang="th-TH" sz="3000" b="1" cap="none" spc="50" dirty="0" smtClean="0">
                <a:ln w="11430"/>
                <a:solidFill>
                  <a:srgbClr val="0000CC"/>
                </a:solidFill>
                <a:effectLst/>
                <a:latin typeface="Tahoma" pitchFamily="34" charset="0"/>
                <a:cs typeface="Tahoma" pitchFamily="34" charset="0"/>
              </a:rPr>
              <a:t>พ.ศ. </a:t>
            </a:r>
            <a:r>
              <a:rPr lang="en-US" sz="3000" b="1" cap="none" spc="50" dirty="0" smtClean="0">
                <a:ln w="11430"/>
                <a:solidFill>
                  <a:srgbClr val="0000CC"/>
                </a:solidFill>
                <a:effectLst/>
                <a:latin typeface="Tahoma" pitchFamily="34" charset="0"/>
                <a:cs typeface="Tahoma" pitchFamily="34" charset="0"/>
              </a:rPr>
              <a:t>2556</a:t>
            </a:r>
            <a:r>
              <a:rPr lang="th-TH" sz="3000" b="1" cap="none" spc="50" dirty="0" smtClean="0">
                <a:ln w="11430"/>
                <a:solidFill>
                  <a:srgbClr val="0000CC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cap="none" spc="50" dirty="0" smtClean="0">
                <a:ln w="11430"/>
                <a:solidFill>
                  <a:srgbClr val="0000CC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en-US" sz="3000" b="1" cap="none" spc="50" dirty="0" smtClean="0">
                <a:ln w="11430"/>
                <a:solidFill>
                  <a:srgbClr val="0000CC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th-TH" sz="3000" spc="50" dirty="0" smtClean="0">
                <a:ln w="11430"/>
                <a:solidFill>
                  <a:srgbClr val="0000CC"/>
                </a:solidFill>
                <a:effectLst/>
                <a:latin typeface="Tahoma" pitchFamily="34" charset="0"/>
                <a:cs typeface="Tahoma" pitchFamily="34" charset="0"/>
              </a:rPr>
              <a:t>ณ สิ้น</a:t>
            </a:r>
            <a:r>
              <a:rPr lang="th-TH" sz="3000" spc="50" dirty="0" err="1" smtClean="0">
                <a:ln w="11430"/>
                <a:solidFill>
                  <a:srgbClr val="0000CC"/>
                </a:solidFill>
                <a:effectLst/>
                <a:latin typeface="Tahoma" pitchFamily="34" charset="0"/>
                <a:cs typeface="Tahoma" pitchFamily="34" charset="0"/>
              </a:rPr>
              <a:t>ไตรมาส</a:t>
            </a:r>
            <a:r>
              <a:rPr lang="th-TH" sz="3000" spc="50" dirty="0" smtClean="0">
                <a:ln w="11430"/>
                <a:solidFill>
                  <a:srgbClr val="0000CC"/>
                </a:solidFill>
                <a:effectLst/>
                <a:latin typeface="Tahoma" pitchFamily="34" charset="0"/>
                <a:cs typeface="Tahoma" pitchFamily="34" charset="0"/>
              </a:rPr>
              <a:t> 2 (มีนาคม 2556)</a:t>
            </a:r>
            <a:r>
              <a:rPr lang="th-TH" sz="3000" b="1" cap="none" spc="50" dirty="0" smtClean="0">
                <a:ln w="11430"/>
                <a:solidFill>
                  <a:srgbClr val="0000CC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br>
              <a:rPr lang="th-TH" sz="3000" b="1" cap="none" spc="50" dirty="0" smtClean="0">
                <a:ln w="11430"/>
                <a:solidFill>
                  <a:srgbClr val="0000CC"/>
                </a:solidFill>
                <a:effectLst/>
                <a:latin typeface="Tahoma" pitchFamily="34" charset="0"/>
                <a:cs typeface="Tahoma" pitchFamily="34" charset="0"/>
              </a:rPr>
            </a:br>
            <a:endParaRPr lang="en-US" sz="3000" b="1" cap="none" spc="50" dirty="0">
              <a:ln w="11430"/>
              <a:solidFill>
                <a:srgbClr val="0000CC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571876"/>
            <a:ext cx="8215370" cy="1214446"/>
          </a:xfrm>
        </p:spPr>
        <p:txBody>
          <a:bodyPr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th-TH" sz="26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ณ วันที่ </a:t>
            </a:r>
            <a:r>
              <a:rPr lang="th-TH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1 เมษายน</a:t>
            </a:r>
            <a:r>
              <a:rPr lang="th-TH" sz="2600" b="1" spc="50" dirty="0" smtClean="0">
                <a:ln w="11430"/>
                <a:solidFill>
                  <a:srgbClr val="008000"/>
                </a:solidFill>
                <a:latin typeface="Tahoma" pitchFamily="34" charset="0"/>
                <a:cs typeface="Tahoma" pitchFamily="34" charset="0"/>
              </a:rPr>
              <a:t>  2556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0" y="1857364"/>
          <a:ext cx="9144000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1" y="826738"/>
            <a:ext cx="9144000" cy="1000132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กราฟแสดงลำดับผล</a:t>
            </a:r>
            <a:r>
              <a:rPr lang="th-TH" sz="24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การเบิกจ่ายงบ</a:t>
            </a:r>
            <a:r>
              <a:rPr lang="th-TH" sz="2400" b="1" spc="50" dirty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รายจ่าย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ลงทุน </a:t>
            </a:r>
            <a:r>
              <a:rPr lang="th-TH" sz="2400" b="1" spc="50" dirty="0" err="1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สชป.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5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ประจำปี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งบประมาณ 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2556  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</a:br>
            <a:r>
              <a:rPr lang="th-TH" sz="24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ข้อมูลจาก</a:t>
            </a:r>
            <a:r>
              <a:rPr lang="th-TH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ระบบ</a:t>
            </a:r>
            <a:r>
              <a:rPr lang="th-TH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GFMIS</a:t>
            </a:r>
            <a:r>
              <a:rPr lang="en-US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th-TH" sz="22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ณ </a:t>
            </a:r>
            <a:r>
              <a:rPr lang="en-US" sz="22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วันที่</a:t>
            </a:r>
            <a:r>
              <a:rPr lang="en-US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1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เมษายน 2556</a:t>
            </a:r>
            <a:endParaRPr lang="en-US" sz="2200" b="1" spc="50" dirty="0">
              <a:ln w="11430"/>
              <a:solidFill>
                <a:srgbClr val="C00000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072066" y="2285992"/>
            <a:ext cx="214314" cy="214314"/>
          </a:xfrm>
          <a:prstGeom prst="roundRect">
            <a:avLst/>
          </a:prstGeom>
          <a:solidFill>
            <a:srgbClr val="008000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1"/>
          <p:cNvSpPr txBox="1">
            <a:spLocks/>
          </p:cNvSpPr>
          <p:nvPr/>
        </p:nvSpPr>
        <p:spPr>
          <a:xfrm>
            <a:off x="0" y="214290"/>
            <a:ext cx="9144000" cy="1000132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ผล</a:t>
            </a:r>
            <a:r>
              <a:rPr lang="th-TH" sz="24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การเบิกจ่ายงบ</a:t>
            </a:r>
            <a:r>
              <a:rPr lang="th-TH" sz="2400" b="1" spc="50" dirty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รายจ่าย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ลงทุน </a:t>
            </a:r>
            <a:r>
              <a:rPr lang="th-TH" sz="2400" b="1" spc="50" dirty="0" err="1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สชป.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5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ประจำปี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งบประมาณ 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2556  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</a:br>
            <a:r>
              <a:rPr lang="th-TH" sz="24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ข้อมูลจาก</a:t>
            </a:r>
            <a:r>
              <a:rPr lang="th-TH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ระบบ</a:t>
            </a:r>
            <a:r>
              <a:rPr lang="th-TH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GFMIS</a:t>
            </a:r>
            <a:r>
              <a:rPr lang="en-US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th-TH" sz="22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ณ </a:t>
            </a:r>
            <a:r>
              <a:rPr lang="en-US" sz="22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วันที่</a:t>
            </a:r>
            <a:r>
              <a:rPr lang="en-US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1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เมษายน 2556</a:t>
            </a:r>
            <a:endParaRPr lang="en-US" sz="2200" b="1" spc="50" dirty="0">
              <a:ln w="11430"/>
              <a:solidFill>
                <a:srgbClr val="C00000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28662" y="1334575"/>
          <a:ext cx="7429552" cy="5380573"/>
        </p:xfrm>
        <a:graphic>
          <a:graphicData uri="http://schemas.openxmlformats.org/drawingml/2006/table">
            <a:tbl>
              <a:tblPr/>
              <a:tblGrid>
                <a:gridCol w="2446131"/>
                <a:gridCol w="1747237"/>
                <a:gridCol w="1747237"/>
                <a:gridCol w="1488947"/>
              </a:tblGrid>
              <a:tr h="20573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หน่วยงานฯ ระดับโครงการ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ผลการเบิกจ่าย (บาท)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เบิกจ่ายร้อยละ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</a:tr>
              <a:tr h="20573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เงินจัดสรร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รวมเบิกตั้งแต่ต้นปี</a:t>
                      </a:r>
                    </a:p>
                  </a:txBody>
                  <a:tcPr marL="3887" marR="3887" marT="3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983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สชป.5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84,207,824.60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58,752,982.20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69.77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8983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คป.อุดรธานี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68,153,100.00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8,992,238.23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13.19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8983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คป.เลย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39,853,500.00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2,709,598.30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6.80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8983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คป.สกลนคร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41,220,930.00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8,963,144.48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21.74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8983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คป.หนองคาย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35,676,000.00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3,669,076.52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10.28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8983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คป.หนองบัวลำภู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49,069,920.00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1,254,669.12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2.56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8983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คป.บึงกาฬ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25,940,945.00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3,653,264.53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14.08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8983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คบ.น้ำอูน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23,637,900.00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4,471,982.20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18.92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8983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คบ.ห้วยโมง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4,565,100.00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2,025,369.02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44.37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8983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คบ.ห้วยหลวง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40,546,700.00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12,619,569.54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31.12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8983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คบ.ฝายกุมภวาปี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5,586,831.00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   703,927.95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12.60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8983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ศูนย์ฯ ภูพาน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38,621,000.00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2,318,890.68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6.00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8983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โครงการก่อสร้าง 5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117,197,879.00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30,597,119.05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26.11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8983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ชคน.5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63,033,000.00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28,334,678.69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44.95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8983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สจจ.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  579,900.00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   579,792.60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99.98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8983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ชคบ.พัฒนาลุ่มน้ำก่ำ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41,253,259.00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6,822,176.98 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16.54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9784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รวม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1" u="none" strike="noStrike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679,143,789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1" u="none" strike="noStrike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176,468,480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25.98</a:t>
                      </a:r>
                    </a:p>
                  </a:txBody>
                  <a:tcPr marL="3887" marR="3887" marT="3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0" y="1928802"/>
          <a:ext cx="9144000" cy="4929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1" y="840386"/>
            <a:ext cx="9144000" cy="1000132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กราฟแสดงลำดับผล</a:t>
            </a:r>
            <a:r>
              <a:rPr lang="th-TH" sz="24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การเบิกจ่ายงบ</a:t>
            </a:r>
            <a:r>
              <a:rPr lang="th-TH" sz="2400" b="1" spc="50" dirty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รายจ่าย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ลงทุน </a:t>
            </a:r>
            <a:r>
              <a:rPr lang="th-TH" sz="2400" b="1" spc="50" dirty="0" err="1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สชป.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5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ประจำปี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งบประมาณ 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2556  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</a:br>
            <a:r>
              <a:rPr lang="th-TH" sz="24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ข้อมูลจาก</a:t>
            </a:r>
            <a:r>
              <a:rPr lang="th-TH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ระบบติดตาม </a:t>
            </a:r>
            <a:r>
              <a:rPr lang="en-US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Online</a:t>
            </a:r>
            <a:r>
              <a:rPr lang="en-US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th-TH" sz="22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ณ </a:t>
            </a:r>
            <a:r>
              <a:rPr lang="en-US" sz="22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วันที่</a:t>
            </a:r>
            <a:r>
              <a:rPr lang="en-US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1</a:t>
            </a:r>
            <a:r>
              <a:rPr lang="en-US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เมษายน 2556</a:t>
            </a:r>
            <a:endParaRPr lang="en-US" sz="2200" b="1" spc="50" dirty="0">
              <a:ln w="11430"/>
              <a:solidFill>
                <a:srgbClr val="C00000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072066" y="2357430"/>
            <a:ext cx="214314" cy="214314"/>
          </a:xfrm>
          <a:prstGeom prst="roundRect">
            <a:avLst/>
          </a:prstGeom>
          <a:solidFill>
            <a:srgbClr val="008000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1"/>
          <p:cNvSpPr txBox="1">
            <a:spLocks/>
          </p:cNvSpPr>
          <p:nvPr/>
        </p:nvSpPr>
        <p:spPr>
          <a:xfrm>
            <a:off x="1" y="333068"/>
            <a:ext cx="9144000" cy="1000132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ผล</a:t>
            </a:r>
            <a:r>
              <a:rPr lang="th-TH" sz="24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การเบิกจ่ายงบ</a:t>
            </a:r>
            <a:r>
              <a:rPr lang="th-TH" sz="2400" b="1" spc="50" dirty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รายจ่าย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ลงทุน </a:t>
            </a:r>
            <a:r>
              <a:rPr lang="th-TH" sz="2400" b="1" spc="50" dirty="0" err="1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สชป.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5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ประจำปี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งบประมาณ 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2556  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</a:br>
            <a:r>
              <a:rPr lang="th-TH" sz="24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ข้อมูลจาก</a:t>
            </a:r>
            <a:r>
              <a:rPr lang="th-TH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ระบบติดตาม </a:t>
            </a:r>
            <a:r>
              <a:rPr lang="en-US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Online  </a:t>
            </a:r>
            <a:r>
              <a:rPr lang="th-TH" sz="22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ณ </a:t>
            </a:r>
            <a:r>
              <a:rPr lang="en-US" sz="22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วันที่</a:t>
            </a:r>
            <a:r>
              <a:rPr lang="en-US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1 เมษายน 2556</a:t>
            </a:r>
            <a:endParaRPr lang="en-US" sz="2200" b="1" spc="50" dirty="0">
              <a:ln w="11430"/>
              <a:solidFill>
                <a:srgbClr val="C00000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7" y="1539412"/>
          <a:ext cx="8215366" cy="4961422"/>
        </p:xfrm>
        <a:graphic>
          <a:graphicData uri="http://schemas.openxmlformats.org/drawingml/2006/table">
            <a:tbl>
              <a:tblPr/>
              <a:tblGrid>
                <a:gridCol w="1571633"/>
                <a:gridCol w="1000132"/>
                <a:gridCol w="1000132"/>
                <a:gridCol w="1000132"/>
                <a:gridCol w="1071570"/>
                <a:gridCol w="928694"/>
                <a:gridCol w="1000132"/>
                <a:gridCol w="642941"/>
              </a:tblGrid>
              <a:tr h="29821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หน่วยงานฯ ระดับโครงการ</a:t>
                      </a:r>
                    </a:p>
                  </a:txBody>
                  <a:tcPr marL="6334" marR="6334" marT="6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ได้รับการโอนจัดสรร (บาท)</a:t>
                      </a:r>
                    </a:p>
                  </a:txBody>
                  <a:tcPr marL="6334" marR="6334" marT="6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ผลการเบิกจ่าย (บาท)</a:t>
                      </a:r>
                    </a:p>
                  </a:txBody>
                  <a:tcPr marL="6334" marR="6334" marT="6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เบิกจ่าย ร้อยละ</a:t>
                      </a:r>
                    </a:p>
                  </a:txBody>
                  <a:tcPr marL="6334" marR="6334" marT="6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</a:tr>
              <a:tr h="29821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รวม</a:t>
                      </a:r>
                    </a:p>
                  </a:txBody>
                  <a:tcPr marL="6334" marR="6334" marT="6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จ้างเหมา</a:t>
                      </a:r>
                    </a:p>
                  </a:txBody>
                  <a:tcPr marL="6334" marR="6334" marT="6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ทำเอง</a:t>
                      </a:r>
                    </a:p>
                  </a:txBody>
                  <a:tcPr marL="6334" marR="6334" marT="6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รวม</a:t>
                      </a:r>
                    </a:p>
                  </a:txBody>
                  <a:tcPr marL="6334" marR="6334" marT="6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จ้างเหมา</a:t>
                      </a:r>
                    </a:p>
                  </a:txBody>
                  <a:tcPr marL="6334" marR="6334" marT="6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ทำเอง</a:t>
                      </a:r>
                    </a:p>
                  </a:txBody>
                  <a:tcPr marL="6334" marR="6334" marT="6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9821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สชป.5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24,464,500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24,464,500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6,188,313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6,188,313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25.30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02025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คป.อุดรธานี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68,113,100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40,800,000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27,313,100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7,864,306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7,864,306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11.55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02025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คป.เลย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39,813,500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23,714,000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16,099,500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2,618,454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2,618,454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6.58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02025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คป.สกลนคร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41,182,930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1,155,000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40,027,930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9,033,400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9,033,400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21.93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02025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คป.หนองคาย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35,676,000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678,000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34,998,000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3,121,354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3,121,354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8.75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02025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คป.หนองบัวลำภู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48,727,920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45,547,000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3,180,920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1,254,669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1,254,669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2.57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02025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คป.บึงกาฬ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25,940,945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25,940,945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3,640,102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3,640,102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14.03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02025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คบ.น้ำอูน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23,637,900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23,637,900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4,471,981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4,471,981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18.92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02025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คบ.ห้วยโมง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4,565,100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969,100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3,596,000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1,902,482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1,902,482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41.67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02025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คบ.ห้วยหลวง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40,546,700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40,546,700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13,473,738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13,473,738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33.23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02025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คบ.ฝายกุมภวาปี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5,586,831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1,267,431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4,319,400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873,928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873,928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15.64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02025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ศูนย์ฯ ภูพาน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38,621,000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130,000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38,491,000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2,318,891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-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2,318,891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6.00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442465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โครงการก่อสร้าง 5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116,897,879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69,143,379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47,754,500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27,211,636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5,271,800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21,939,836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23.28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0202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รวม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1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513,774,305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1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183,403,910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1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330,370,395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1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83,973,254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1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5,271,800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1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78,701,454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1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16.34</a:t>
                      </a:r>
                    </a:p>
                  </a:txBody>
                  <a:tcPr marL="6334" marR="6334" marT="6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214282" y="285728"/>
            <a:ext cx="8786810" cy="1000132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กราฟเปรียบเทียบ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รายจ่ายลงทุน รายหน่วยงาน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ประจำปี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งบประมาณ 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2556  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</a:br>
            <a:r>
              <a:rPr lang="th-TH" sz="24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ข้อมูลจาก</a:t>
            </a:r>
            <a:r>
              <a:rPr lang="th-TH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ระบบติดตาม </a:t>
            </a:r>
            <a:r>
              <a:rPr lang="en-US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Online</a:t>
            </a:r>
            <a:r>
              <a:rPr lang="en-US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th-TH" sz="22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ณ </a:t>
            </a:r>
            <a:r>
              <a:rPr lang="en-US" sz="2200" b="1" spc="50" dirty="0" smtClean="0">
                <a:ln w="11430"/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วันที่</a:t>
            </a:r>
            <a:r>
              <a:rPr lang="en-US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1</a:t>
            </a:r>
            <a:r>
              <a:rPr lang="en-US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200" b="1" spc="50" dirty="0" smtClean="0">
                <a:ln w="11430"/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เมษายน 2556</a:t>
            </a:r>
            <a:endParaRPr lang="en-US" sz="2200" b="1" spc="50" dirty="0">
              <a:ln w="11430"/>
              <a:solidFill>
                <a:srgbClr val="C00000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graphicFrame>
        <p:nvGraphicFramePr>
          <p:cNvPr id="7" name="แผนภูมิ 6"/>
          <p:cNvGraphicFramePr/>
          <p:nvPr/>
        </p:nvGraphicFramePr>
        <p:xfrm>
          <a:off x="285720" y="1428736"/>
          <a:ext cx="8572560" cy="4992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0" y="1928802"/>
          <a:ext cx="9144000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237"/>
          <p:cNvSpPr txBox="1">
            <a:spLocks noChangeArrowheads="1"/>
          </p:cNvSpPr>
          <p:nvPr/>
        </p:nvSpPr>
        <p:spPr>
          <a:xfrm>
            <a:off x="0" y="748048"/>
            <a:ext cx="9144000" cy="857208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th-TH" sz="2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th-TH" sz="36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กราฟแสดงการบันทึกผลการเบิกจ่าย  </a:t>
            </a:r>
          </a:p>
          <a:p>
            <a:pPr algn="ctr"/>
            <a:r>
              <a:rPr lang="th-TH" sz="36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ใน</a:t>
            </a:r>
            <a:r>
              <a:rPr lang="th-TH" sz="36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ระบบติดตาม </a:t>
            </a:r>
            <a:r>
              <a:rPr lang="en-US" sz="36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Online</a:t>
            </a:r>
            <a:r>
              <a:rPr lang="th-TH" sz="36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36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และ</a:t>
            </a:r>
            <a:r>
              <a:rPr lang="th-TH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36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ระบบ </a:t>
            </a:r>
            <a:r>
              <a:rPr lang="en-US" sz="36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GFMIS</a:t>
            </a:r>
            <a:r>
              <a:rPr lang="th-TH" sz="36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36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ของ </a:t>
            </a:r>
            <a:r>
              <a:rPr lang="th-TH" sz="3600" b="1" spc="50" dirty="0" err="1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สชป.</a:t>
            </a:r>
            <a:r>
              <a:rPr lang="th-TH" sz="36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5</a:t>
            </a:r>
          </a:p>
          <a:p>
            <a:pPr algn="ctr"/>
            <a:r>
              <a:rPr lang="th-TH" sz="36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ณ วันที่ 1 เมษายน 2556</a:t>
            </a:r>
            <a:r>
              <a:rPr lang="en-US" sz="36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36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  </a:t>
            </a:r>
            <a:endParaRPr lang="th-TH" sz="3600" b="1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5857884" y="2285992"/>
            <a:ext cx="2942112" cy="692545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th-TH" sz="1800" dirty="0" smtClean="0">
                <a:solidFill>
                  <a:srgbClr val="FFC000"/>
                </a:solidFill>
                <a:latin typeface="Angsana New" pitchFamily="18" charset="-34"/>
                <a:cs typeface="Angsana New" pitchFamily="18" charset="-34"/>
              </a:rPr>
              <a:t>     เป้าหมายกรมเดือนมีนาคม </a:t>
            </a:r>
            <a:r>
              <a:rPr lang="en-US" sz="1800" dirty="0" smtClean="0">
                <a:solidFill>
                  <a:srgbClr val="FFC000"/>
                </a:solidFill>
                <a:latin typeface="Angsana New" pitchFamily="18" charset="-34"/>
                <a:cs typeface="Angsana New" pitchFamily="18" charset="-34"/>
              </a:rPr>
              <a:t> 25%</a:t>
            </a:r>
            <a:endPara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sz="1800" dirty="0" smtClean="0">
                <a:solidFill>
                  <a:srgbClr val="FFC000"/>
                </a:solidFill>
                <a:latin typeface="Angsana New" pitchFamily="18" charset="-34"/>
                <a:cs typeface="Angsana New" pitchFamily="18" charset="-34"/>
              </a:rPr>
              <a:t>      ภาพรวมกรม ณ 1 เม.ย.56 </a:t>
            </a:r>
            <a:r>
              <a:rPr lang="en-US" sz="1800" dirty="0" smtClean="0">
                <a:solidFill>
                  <a:srgbClr val="FFC000"/>
                </a:solidFill>
                <a:latin typeface="Angsana New" pitchFamily="18" charset="-34"/>
                <a:cs typeface="Angsana New" pitchFamily="18" charset="-34"/>
              </a:rPr>
              <a:t> 23.43%</a:t>
            </a:r>
            <a:endParaRPr lang="th-TH" sz="1800" dirty="0" smtClean="0">
              <a:solidFill>
                <a:srgbClr val="FFC000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sz="1800" dirty="0" smtClean="0">
                <a:solidFill>
                  <a:srgbClr val="FFC000"/>
                </a:solidFill>
                <a:latin typeface="Angsana New" pitchFamily="18" charset="-34"/>
                <a:cs typeface="Angsana New" pitchFamily="18" charset="-34"/>
              </a:rPr>
              <a:t>         </a:t>
            </a:r>
            <a:endParaRPr lang="th-TH" sz="1800" dirty="0">
              <a:solidFill>
                <a:srgbClr val="FFC0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37"/>
          <p:cNvSpPr txBox="1">
            <a:spLocks noChangeArrowheads="1"/>
          </p:cNvSpPr>
          <p:nvPr/>
        </p:nvSpPr>
        <p:spPr>
          <a:xfrm>
            <a:off x="0" y="714356"/>
            <a:ext cx="9144000" cy="857208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th-TH" sz="2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th-TH" sz="32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การบันทึกผลการเบิกจ่ายใน</a:t>
            </a:r>
            <a:r>
              <a:rPr lang="th-TH" sz="32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ระบบติดตาม </a:t>
            </a:r>
            <a:r>
              <a:rPr lang="en-US" sz="32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Online</a:t>
            </a:r>
            <a:r>
              <a:rPr lang="th-TH" sz="32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32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และ</a:t>
            </a:r>
            <a:r>
              <a:rPr lang="th-TH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32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ระบบ </a:t>
            </a:r>
            <a:r>
              <a:rPr lang="en-US" sz="32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GFMIS</a:t>
            </a:r>
            <a:r>
              <a:rPr lang="th-TH" sz="32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 </a:t>
            </a:r>
          </a:p>
          <a:p>
            <a:pPr algn="ctr"/>
            <a:r>
              <a:rPr lang="th-TH" sz="32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ของ </a:t>
            </a:r>
            <a:r>
              <a:rPr lang="th-TH" sz="3200" b="1" spc="50" dirty="0" err="1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สชป.</a:t>
            </a:r>
            <a:r>
              <a:rPr lang="th-TH" sz="32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5  ณ </a:t>
            </a:r>
            <a:r>
              <a:rPr lang="th-TH" sz="32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วันที่ 1 เมษายน 2556</a:t>
            </a:r>
            <a:r>
              <a:rPr lang="en-US" sz="32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32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  </a:t>
            </a:r>
          </a:p>
          <a:p>
            <a:pPr algn="ctr"/>
            <a:r>
              <a:rPr lang="en-US" sz="36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 </a:t>
            </a:r>
            <a:r>
              <a:rPr lang="th-TH" sz="36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walliaUPC" pitchFamily="34" charset="-34"/>
                <a:cs typeface="BrowalliaUPC" pitchFamily="34" charset="-34"/>
              </a:rPr>
              <a:t>  </a:t>
            </a:r>
            <a:endParaRPr lang="th-TH" sz="3600" b="1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rowalliaUPC" pitchFamily="34" charset="-34"/>
              <a:cs typeface="BrowalliaUPC" pitchFamily="34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42910" y="1500173"/>
          <a:ext cx="8215371" cy="5143533"/>
        </p:xfrm>
        <a:graphic>
          <a:graphicData uri="http://schemas.openxmlformats.org/drawingml/2006/table">
            <a:tbl>
              <a:tblPr/>
              <a:tblGrid>
                <a:gridCol w="2763487"/>
                <a:gridCol w="1336688"/>
                <a:gridCol w="1336688"/>
                <a:gridCol w="1051328"/>
                <a:gridCol w="1727180"/>
              </a:tblGrid>
              <a:tr h="32033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หน่วยงานฯ ระดับโครงการ</a:t>
                      </a:r>
                    </a:p>
                  </a:txBody>
                  <a:tcPr marL="7846" marR="7846" marT="7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 smtClean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1-เม.ย.-56</a:t>
                      </a:r>
                      <a:endParaRPr lang="th-TH" sz="1800" b="1" i="0" u="none" strike="noStrike" dirty="0">
                        <a:solidFill>
                          <a:srgbClr val="FFFF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7846" marR="7846" marT="7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37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ผลต่าง</a:t>
                      </a:r>
                    </a:p>
                  </a:txBody>
                  <a:tcPr marL="7846" marR="7846" marT="7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 smtClean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หมายเหตุ</a:t>
                      </a:r>
                      <a:endParaRPr lang="th-TH" sz="1800" b="1" i="0" u="none" strike="noStrike" dirty="0">
                        <a:solidFill>
                          <a:srgbClr val="FFFF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7846" marR="7846" marT="7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</a:tr>
              <a:tr h="32033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(เป้ากรม  </a:t>
                      </a:r>
                      <a:r>
                        <a:rPr lang="th-TH" sz="1800" b="1" i="0" u="none" strike="noStrike" dirty="0" smtClean="0">
                          <a:solidFill>
                            <a:srgbClr val="FFFF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25%) </a:t>
                      </a:r>
                      <a:endParaRPr lang="th-TH" sz="1800" b="1" i="0" u="none" strike="noStrike" dirty="0">
                        <a:solidFill>
                          <a:srgbClr val="FFFF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7846" marR="7846" marT="7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2033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sng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ข้อมูล </a:t>
                      </a:r>
                      <a:r>
                        <a:rPr lang="en-US" sz="1800" b="1" i="0" u="sng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GFMIS</a:t>
                      </a:r>
                    </a:p>
                  </a:txBody>
                  <a:tcPr marL="7846" marR="7846" marT="7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sng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ข้อมูล </a:t>
                      </a:r>
                      <a:r>
                        <a:rPr lang="en-US" sz="1800" b="1" i="0" u="sng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online</a:t>
                      </a:r>
                    </a:p>
                  </a:txBody>
                  <a:tcPr marL="7846" marR="7846" marT="7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20338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สชป.5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69.77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25.30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44.48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th-TH" sz="1800" b="1" i="0" u="none" strike="noStrike" dirty="0">
                        <a:solidFill>
                          <a:srgbClr val="0000FF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20338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คป.อุดรธานี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13.19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11.55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1.65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1" u="none" strike="noStrike" dirty="0" smtClean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ผลความคลาดเคลื่อนของ</a:t>
                      </a:r>
                      <a:r>
                        <a:rPr lang="th-TH" sz="1800" b="1" i="1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20338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คป.เลย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6.80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6.58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0.22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1" u="none" strike="noStrike" dirty="0" smtClean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ทุกโครงการสามารถยอมรับ</a:t>
                      </a:r>
                      <a:endParaRPr lang="th-TH" sz="1800" b="1" i="1" u="none" strike="noStrike" dirty="0">
                        <a:solidFill>
                          <a:srgbClr val="0000FF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20338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คป.สกลนคร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21.74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21.93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-0.19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1" u="none" strike="noStrike" dirty="0" smtClean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ได้</a:t>
                      </a:r>
                      <a:r>
                        <a:rPr lang="th-TH" sz="1800" b="1" i="1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20338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คป.หนองคาย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10.28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8.75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1.54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1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20338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คป.หนองบัวลำภู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2.56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2.56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0.00</a:t>
                      </a:r>
                      <a:endParaRPr lang="th-TH" sz="1800" b="1" i="0" u="none" strike="noStrike" dirty="0">
                        <a:solidFill>
                          <a:srgbClr val="FF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1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20338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คป.บึงกาฬ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14.08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14.03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0.05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1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20338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คบ.น้ำอูน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18.92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18.92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0.00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1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20338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คบ.ห้วยโมง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44.37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41.67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2.69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1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38463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คบ.ห้วยหลวง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31.12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33.23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-2.11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1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20338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คบ.ฝายกุมภวาปี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12.60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15.64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-3.04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1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20338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ศูนย์ฯ ภูพาน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6.00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6.00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0.00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1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20338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โครงการก่อสร้าง 5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26.11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23.28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>
                          <a:solidFill>
                            <a:srgbClr val="FF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2.83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800" b="1" i="1" u="none" strike="noStrike" dirty="0">
                          <a:solidFill>
                            <a:srgbClr val="0000FF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 </a:t>
                      </a:r>
                    </a:p>
                  </a:txBody>
                  <a:tcPr marL="7846" marR="7846" marT="78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715008" y="6572272"/>
            <a:ext cx="3057524" cy="285728"/>
          </a:xfrm>
        </p:spPr>
        <p:txBody>
          <a:bodyPr>
            <a:normAutofit fontScale="55000" lnSpcReduction="20000"/>
          </a:bodyPr>
          <a:lstStyle/>
          <a:p>
            <a:r>
              <a:rPr lang="th-TH" b="1" dirty="0" smtClean="0">
                <a:solidFill>
                  <a:srgbClr val="FF0000"/>
                </a:solidFill>
              </a:rPr>
              <a:t>ข้อมูล ณ 2 เม.ย.56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ชื่อเรื่อง 3"/>
          <p:cNvSpPr>
            <a:spLocks noGrp="1"/>
          </p:cNvSpPr>
          <p:nvPr>
            <p:ph type="ctrTitle"/>
          </p:nvPr>
        </p:nvSpPr>
        <p:spPr>
          <a:xfrm>
            <a:off x="649442" y="0"/>
            <a:ext cx="7923086" cy="1500174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th-TH" sz="32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ตารางแสดงแผน-ผลการเบิกจ่าย</a:t>
            </a:r>
            <a:r>
              <a:rPr lang="en-US" sz="32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(cash flow)</a:t>
            </a:r>
            <a:br>
              <a:rPr lang="en-US" sz="32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32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รายจ่ายลงทุน ปี 2556 ของแต่ละหน่วยงาน ในเขต </a:t>
            </a:r>
            <a:r>
              <a:rPr lang="th-TH" sz="3200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สชป.</a:t>
            </a:r>
            <a:r>
              <a:rPr lang="th-TH" sz="32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5</a:t>
            </a:r>
            <a:br>
              <a:rPr lang="th-TH" sz="32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32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สิ้น</a:t>
            </a:r>
            <a:r>
              <a:rPr lang="th-TH" sz="3200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ไตรมาส</a:t>
            </a:r>
            <a:r>
              <a:rPr lang="th-TH" sz="32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2</a:t>
            </a:r>
            <a:endParaRPr lang="en-US" sz="32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642910" y="1500174"/>
          <a:ext cx="7929618" cy="4857782"/>
        </p:xfrm>
        <a:graphic>
          <a:graphicData uri="http://schemas.openxmlformats.org/drawingml/2006/table">
            <a:tbl>
              <a:tblPr/>
              <a:tblGrid>
                <a:gridCol w="2691705"/>
                <a:gridCol w="1745971"/>
                <a:gridCol w="1745971"/>
                <a:gridCol w="1745971"/>
              </a:tblGrid>
              <a:tr h="439321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แผนเบิกจ่าย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ผลเบิกจ่าย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ผลต่าง</a:t>
                      </a:r>
                      <a:endParaRPr lang="th-TH" sz="20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3399"/>
                    </a:solidFill>
                  </a:tcPr>
                </a:tc>
              </a:tr>
              <a:tr h="4393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%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r>
                        <a:rPr lang="th-TH" sz="20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ผล-แผน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คบ.ห้วยโมง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76.20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44.37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-31.83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คบ.ห้วยหลวง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42.89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31.12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-11.77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โครงการก่อสร้าง 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22.67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26.10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err="1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คป.</a:t>
                      </a:r>
                      <a:r>
                        <a:rPr lang="th-TH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สกลนคร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62.85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21.74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-41.11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คบ.น้ำ</a:t>
                      </a:r>
                      <a:r>
                        <a:rPr lang="th-TH" sz="2000" b="1" i="0" u="none" strike="noStrike" dirty="0" err="1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อูน</a:t>
                      </a:r>
                      <a:endParaRPr lang="th-TH" sz="2000" b="1" i="0" u="none" strike="noStrike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50.77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18.92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-31.85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err="1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คป.</a:t>
                      </a:r>
                      <a:r>
                        <a:rPr lang="th-TH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บึงกาฬ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17.05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14.08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-2.97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err="1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คป.</a:t>
                      </a:r>
                      <a:r>
                        <a:rPr lang="th-TH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อุดรธานี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18.92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13.19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-5.73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คบ.ฝายกุม</a:t>
                      </a:r>
                      <a:r>
                        <a:rPr lang="th-TH" sz="2000" b="1" i="0" u="none" strike="noStrike" dirty="0" err="1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ภวา</a:t>
                      </a:r>
                      <a:r>
                        <a:rPr lang="th-TH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37.47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12.60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-24.87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err="1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คป.</a:t>
                      </a:r>
                      <a:r>
                        <a:rPr lang="th-TH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หนองคาย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10.28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-5.12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err="1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คป.</a:t>
                      </a:r>
                      <a:r>
                        <a:rPr lang="th-TH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เลย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6.80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0.83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ศูนย์ฯ ภูพาน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26.99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-20.99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1595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err="1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คป.</a:t>
                      </a:r>
                      <a:r>
                        <a:rPr lang="th-TH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หนองบัวลำภู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2.56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-8.67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0" y="1857364"/>
          <a:ext cx="9144000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1" y="142852"/>
            <a:ext cx="9144000" cy="1684018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กราฟแสดงการเปรียบเทียบ ผลการเบิกจ่าย กับ</a:t>
            </a:r>
            <a:r>
              <a:rPr lang="en-US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CASHFLOW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รายจ่ายลงทุน </a:t>
            </a:r>
            <a:r>
              <a:rPr lang="th-TH" sz="2400" b="1" spc="50" dirty="0" err="1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สชป.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5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ประจำปี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งบประมาณ 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2556 </a:t>
            </a:r>
            <a:endParaRPr lang="en-US" sz="2000" b="1" spc="50" dirty="0" smtClean="0">
              <a:ln w="11430"/>
              <a:solidFill>
                <a:srgbClr val="008000"/>
              </a:solidFill>
              <a:latin typeface="Tahoma" pitchFamily="34" charset="0"/>
              <a:ea typeface="+mj-ea"/>
              <a:cs typeface="Tahoma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ณ สิ้น</a:t>
            </a:r>
            <a:r>
              <a:rPr lang="th-TH" sz="2000" b="1" spc="50" dirty="0" err="1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ไตรมาส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 2 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</a:br>
            <a:endParaRPr lang="en-US" sz="2200" b="1" spc="50" dirty="0">
              <a:ln w="11430"/>
              <a:solidFill>
                <a:srgbClr val="C00000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29190" y="3143248"/>
            <a:ext cx="3857652" cy="3693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dirty="0" smtClean="0">
                <a:solidFill>
                  <a:srgbClr val="FFC000"/>
                </a:solidFill>
              </a:rPr>
              <a:t>แผนการเบิกจ่าย  </a:t>
            </a:r>
            <a:r>
              <a:rPr lang="en-US" dirty="0" smtClean="0">
                <a:solidFill>
                  <a:srgbClr val="FFC000"/>
                </a:solidFill>
              </a:rPr>
              <a:t>CASHFLOW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7" name="สี่เหลี่ยมมุมมน 6"/>
          <p:cNvSpPr/>
          <p:nvPr/>
        </p:nvSpPr>
        <p:spPr>
          <a:xfrm>
            <a:off x="5072066" y="3214686"/>
            <a:ext cx="214314" cy="285752"/>
          </a:xfrm>
          <a:prstGeom prst="round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5072066" y="2786058"/>
            <a:ext cx="214314" cy="285752"/>
          </a:xfrm>
          <a:prstGeom prst="round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ตัวเชื่อมต่อตรง 9"/>
          <p:cNvCxnSpPr/>
          <p:nvPr/>
        </p:nvCxnSpPr>
        <p:spPr>
          <a:xfrm>
            <a:off x="500034" y="4714884"/>
            <a:ext cx="8429684" cy="0"/>
          </a:xfrm>
          <a:prstGeom prst="line">
            <a:avLst/>
          </a:prstGeom>
          <a:ln w="28575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คำบรรยายภาพแบบสี่เหลี่ยมมุมมน 10"/>
          <p:cNvSpPr/>
          <p:nvPr/>
        </p:nvSpPr>
        <p:spPr>
          <a:xfrm>
            <a:off x="1500166" y="2357430"/>
            <a:ext cx="2143140" cy="785818"/>
          </a:xfrm>
          <a:prstGeom prst="wedgeRoundRectCallout">
            <a:avLst>
              <a:gd name="adj1" fmla="val -83241"/>
              <a:gd name="adj2" fmla="val 250070"/>
              <a:gd name="adj3" fmla="val 16667"/>
            </a:avLst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ค่าเฉลี่ยแผนการ เบิกจ่าย</a:t>
            </a:r>
            <a:r>
              <a:rPr lang="en-US" dirty="0" smtClean="0"/>
              <a:t> (</a:t>
            </a:r>
            <a:r>
              <a:rPr lang="en-US" dirty="0" err="1" smtClean="0"/>
              <a:t>cashflow</a:t>
            </a:r>
            <a:r>
              <a:rPr lang="en-US" dirty="0" smtClean="0"/>
              <a:t>)</a:t>
            </a:r>
            <a:r>
              <a:rPr lang="th-TH" dirty="0" smtClean="0"/>
              <a:t> 22.29 %</a:t>
            </a:r>
            <a:endParaRPr lang="en-US" dirty="0"/>
          </a:p>
        </p:txBody>
      </p:sp>
      <p:sp>
        <p:nvSpPr>
          <p:cNvPr id="12" name="คำบรรยายภาพแบบสี่เหลี่ยมมุมมน 11"/>
          <p:cNvSpPr/>
          <p:nvPr/>
        </p:nvSpPr>
        <p:spPr>
          <a:xfrm>
            <a:off x="4000496" y="1785926"/>
            <a:ext cx="2143140" cy="785818"/>
          </a:xfrm>
          <a:prstGeom prst="wedgeRoundRectCallout">
            <a:avLst>
              <a:gd name="adj1" fmla="val -78147"/>
              <a:gd name="adj2" fmla="val 309120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ผลการเบิกจ่าย</a:t>
            </a:r>
            <a:r>
              <a:rPr lang="en-US" dirty="0" smtClean="0"/>
              <a:t> </a:t>
            </a:r>
            <a:r>
              <a:rPr lang="th-TH" dirty="0" smtClean="0"/>
              <a:t> 25.98 %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0" y="1857364"/>
          <a:ext cx="9144000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1" y="142852"/>
            <a:ext cx="9144000" cy="1684018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กราฟการเปรียบเทียบ </a:t>
            </a:r>
            <a:r>
              <a:rPr lang="en-US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CASHFLOW</a:t>
            </a: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 กับเป้าการเบิกจ่ายของกรม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รายจ่ายลงทุน </a:t>
            </a:r>
            <a:r>
              <a:rPr lang="th-TH" sz="2400" b="1" spc="50" dirty="0" err="1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สชป.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5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ประจำปี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งบประมาณ 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2556 </a:t>
            </a:r>
            <a:endParaRPr lang="en-US" sz="2000" b="1" spc="50" dirty="0" smtClean="0">
              <a:ln w="11430"/>
              <a:solidFill>
                <a:srgbClr val="008000"/>
              </a:solidFill>
              <a:latin typeface="Tahoma" pitchFamily="34" charset="0"/>
              <a:ea typeface="+mj-ea"/>
              <a:cs typeface="Tahoma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err="1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ไตรมาส</a:t>
            </a:r>
            <a:r>
              <a:rPr lang="en-US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 2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</a:br>
            <a:endParaRPr lang="en-US" sz="2200" b="1" spc="50" dirty="0">
              <a:ln w="11430"/>
              <a:solidFill>
                <a:srgbClr val="C00000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8860" y="1571612"/>
            <a:ext cx="42322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800" dirty="0" smtClean="0">
                <a:solidFill>
                  <a:srgbClr val="FF0000"/>
                </a:solidFill>
              </a:rPr>
              <a:t>เป้าหมายกรม 25 %  เป้าหมายรัฐบาล 25 %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คำบรรยายภาพแบบสี่เหลี่ยมมุมมน 5"/>
          <p:cNvSpPr/>
          <p:nvPr/>
        </p:nvSpPr>
        <p:spPr>
          <a:xfrm>
            <a:off x="1500166" y="2357430"/>
            <a:ext cx="2143140" cy="785818"/>
          </a:xfrm>
          <a:prstGeom prst="wedgeRoundRectCallout">
            <a:avLst>
              <a:gd name="adj1" fmla="val -64774"/>
              <a:gd name="adj2" fmla="val 211861"/>
              <a:gd name="adj3" fmla="val 16667"/>
            </a:avLst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ค่าเฉลี่ยแผนการ เบิกจ่าย</a:t>
            </a:r>
            <a:r>
              <a:rPr lang="en-US" dirty="0" smtClean="0"/>
              <a:t> (</a:t>
            </a:r>
            <a:r>
              <a:rPr lang="en-US" dirty="0" err="1" smtClean="0"/>
              <a:t>cashflow</a:t>
            </a:r>
            <a:r>
              <a:rPr lang="en-US" dirty="0" smtClean="0"/>
              <a:t>)</a:t>
            </a:r>
            <a:r>
              <a:rPr lang="th-TH" dirty="0" smtClean="0"/>
              <a:t> </a:t>
            </a:r>
            <a:r>
              <a:rPr lang="en-US" dirty="0" smtClean="0"/>
              <a:t>22.29</a:t>
            </a:r>
            <a:r>
              <a:rPr lang="th-TH" dirty="0" smtClean="0"/>
              <a:t> %</a:t>
            </a:r>
            <a:endParaRPr lang="en-US" dirty="0"/>
          </a:p>
        </p:txBody>
      </p:sp>
      <p:cxnSp>
        <p:nvCxnSpPr>
          <p:cNvPr id="9" name="ตัวเชื่อมต่อตรง 8"/>
          <p:cNvCxnSpPr/>
          <p:nvPr/>
        </p:nvCxnSpPr>
        <p:spPr>
          <a:xfrm>
            <a:off x="642910" y="4429132"/>
            <a:ext cx="8286808" cy="0"/>
          </a:xfrm>
          <a:prstGeom prst="line">
            <a:avLst/>
          </a:prstGeom>
          <a:ln w="28575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คำบรรยายภาพแบบสี่เหลี่ยมมุมมน 9"/>
          <p:cNvSpPr/>
          <p:nvPr/>
        </p:nvSpPr>
        <p:spPr>
          <a:xfrm>
            <a:off x="6572264" y="1500174"/>
            <a:ext cx="2143140" cy="785818"/>
          </a:xfrm>
          <a:prstGeom prst="wedgeRoundRectCallout">
            <a:avLst>
              <a:gd name="adj1" fmla="val -76873"/>
              <a:gd name="adj2" fmla="val 30217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ผลการเบิกจ่าย</a:t>
            </a:r>
            <a:r>
              <a:rPr lang="en-US" dirty="0" smtClean="0"/>
              <a:t> </a:t>
            </a:r>
            <a:r>
              <a:rPr lang="th-TH" dirty="0" smtClean="0"/>
              <a:t> 25.98 %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2"/>
          <p:cNvSpPr txBox="1">
            <a:spLocks noChangeArrowheads="1"/>
          </p:cNvSpPr>
          <p:nvPr/>
        </p:nvSpPr>
        <p:spPr bwMode="auto">
          <a:xfrm>
            <a:off x="468313" y="188913"/>
            <a:ext cx="75596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800" b="1">
                <a:solidFill>
                  <a:srgbClr val="080808"/>
                </a:solidFill>
                <a:latin typeface="FreesiaUPC" pitchFamily="34" charset="-34"/>
                <a:cs typeface="FreesiaUPC" pitchFamily="34" charset="-34"/>
              </a:rPr>
              <a:t>เป้าหมายการเบิกจ่าย ของกรมชลประทาน </a:t>
            </a:r>
          </a:p>
          <a:p>
            <a:pPr algn="ctr"/>
            <a:r>
              <a:rPr lang="th-TH" sz="2800" b="1">
                <a:solidFill>
                  <a:srgbClr val="080808"/>
                </a:solidFill>
                <a:latin typeface="FreesiaUPC" pitchFamily="34" charset="-34"/>
                <a:cs typeface="FreesiaUPC" pitchFamily="34" charset="-34"/>
              </a:rPr>
              <a:t>กรม เห็นชอบเมื่อ 27 พ.ย.55</a:t>
            </a:r>
          </a:p>
          <a:p>
            <a:pPr algn="ctr"/>
            <a:endParaRPr lang="en-US" sz="2800" b="1">
              <a:solidFill>
                <a:srgbClr val="080808"/>
              </a:solidFill>
              <a:latin typeface="FreesiaUPC" pitchFamily="34" charset="-34"/>
              <a:cs typeface="FreesiaUPC" pitchFamily="34" charset="-34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642910" y="1142983"/>
          <a:ext cx="7858180" cy="5166728"/>
        </p:xfrm>
        <a:graphic>
          <a:graphicData uri="http://schemas.openxmlformats.org/drawingml/2006/table">
            <a:tbl>
              <a:tblPr/>
              <a:tblGrid>
                <a:gridCol w="1571636"/>
                <a:gridCol w="1571636"/>
                <a:gridCol w="1571636"/>
                <a:gridCol w="1571636"/>
                <a:gridCol w="1571636"/>
              </a:tblGrid>
              <a:tr h="144917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 err="1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ไตรมาส</a:t>
                      </a: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ที่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เป้าหมายประเทศ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(มติ ครม.20 พ.ย.55</a:t>
                      </a:r>
                      <a:r>
                        <a:rPr lang="en-US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เป้าหมายกรม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(กรมฯเห็นชอบ 27 พ.ย.55)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45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รายจ่ายลงทุน(</a:t>
                      </a:r>
                      <a:r>
                        <a:rPr lang="en-US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รายจ่ายภายรวม(%)</a:t>
                      </a:r>
                      <a:endParaRPr lang="en-US" sz="240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รายจ่ายลงทุน(</a:t>
                      </a:r>
                      <a:r>
                        <a:rPr lang="en-US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รายจ่ายภายรวม(%)</a:t>
                      </a:r>
                      <a:endParaRPr lang="en-US" sz="240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245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 (ธ.ค.55)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10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20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6.5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8.65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245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 (มี.ค.56)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25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44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25</a:t>
                      </a:r>
                      <a:endParaRPr lang="en-US" sz="240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28.36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245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 (มิ.ย.56)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50</a:t>
                      </a:r>
                      <a:endParaRPr lang="en-US" sz="240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69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52</a:t>
                      </a:r>
                      <a:endParaRPr lang="en-US" sz="240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57.52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245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 (ก.ย.56)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80</a:t>
                      </a:r>
                      <a:endParaRPr lang="en-US" sz="240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94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86</a:t>
                      </a:r>
                      <a:endParaRPr lang="en-US" sz="240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762125" algn="l"/>
                        </a:tabLst>
                      </a:pPr>
                      <a:r>
                        <a:rPr lang="th-TH" sz="2400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89.01</a:t>
                      </a:r>
                      <a:endParaRPr lang="en-US" sz="24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0" y="1857364"/>
          <a:ext cx="9144000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1" y="142852"/>
            <a:ext cx="9144000" cy="1684018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กราฟการเปรียบเทียบ </a:t>
            </a:r>
            <a:r>
              <a:rPr lang="en-US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CASHFLOW</a:t>
            </a: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 กับเป้าการเบิกจ่ายของกรม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รายจ่ายลงทุน </a:t>
            </a:r>
            <a:r>
              <a:rPr lang="th-TH" sz="2400" b="1" spc="50" dirty="0" err="1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สชป.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5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ประจำปี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งบประมาณ 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2556 </a:t>
            </a:r>
            <a:endParaRPr lang="en-US" sz="2000" b="1" spc="50" dirty="0" smtClean="0">
              <a:ln w="11430"/>
              <a:solidFill>
                <a:srgbClr val="008000"/>
              </a:solidFill>
              <a:latin typeface="Tahoma" pitchFamily="34" charset="0"/>
              <a:ea typeface="+mj-ea"/>
              <a:cs typeface="Tahoma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err="1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ไตรมาส</a:t>
            </a:r>
            <a:r>
              <a:rPr lang="en-US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3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</a:br>
            <a:endParaRPr lang="en-US" sz="2200" b="1" spc="50" dirty="0">
              <a:ln w="11430"/>
              <a:solidFill>
                <a:srgbClr val="C00000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57422" y="1643050"/>
            <a:ext cx="42322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800" dirty="0" smtClean="0">
                <a:solidFill>
                  <a:srgbClr val="FF0000"/>
                </a:solidFill>
              </a:rPr>
              <a:t>เป้าหมายกรม 52 %  เป้าหมายรัฐบาล 50 %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คำบรรยายภาพแบบสี่เหลี่ยมมุมมน 5"/>
          <p:cNvSpPr/>
          <p:nvPr/>
        </p:nvSpPr>
        <p:spPr>
          <a:xfrm>
            <a:off x="1500166" y="928670"/>
            <a:ext cx="2143140" cy="785818"/>
          </a:xfrm>
          <a:prstGeom prst="wedgeRoundRectCallout">
            <a:avLst>
              <a:gd name="adj1" fmla="val -80057"/>
              <a:gd name="adj2" fmla="val 237913"/>
              <a:gd name="adj3" fmla="val 16667"/>
            </a:avLst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ค่าเฉลี่ยแผนการ เบิกจ่าย</a:t>
            </a:r>
            <a:r>
              <a:rPr lang="en-US" dirty="0" smtClean="0"/>
              <a:t> (</a:t>
            </a:r>
            <a:r>
              <a:rPr lang="en-US" dirty="0" err="1" smtClean="0"/>
              <a:t>cashflow</a:t>
            </a:r>
            <a:r>
              <a:rPr lang="en-US" dirty="0" smtClean="0"/>
              <a:t>)</a:t>
            </a:r>
            <a:r>
              <a:rPr lang="th-TH" dirty="0" smtClean="0"/>
              <a:t> </a:t>
            </a:r>
            <a:r>
              <a:rPr lang="en-US" dirty="0" smtClean="0"/>
              <a:t>63.32</a:t>
            </a:r>
            <a:r>
              <a:rPr lang="th-TH" dirty="0" smtClean="0"/>
              <a:t> %</a:t>
            </a:r>
            <a:endParaRPr lang="en-US" dirty="0"/>
          </a:p>
        </p:txBody>
      </p:sp>
      <p:cxnSp>
        <p:nvCxnSpPr>
          <p:cNvPr id="9" name="ตัวเชื่อมต่อตรง 8"/>
          <p:cNvCxnSpPr/>
          <p:nvPr/>
        </p:nvCxnSpPr>
        <p:spPr>
          <a:xfrm>
            <a:off x="571472" y="3214686"/>
            <a:ext cx="8286808" cy="0"/>
          </a:xfrm>
          <a:prstGeom prst="line">
            <a:avLst/>
          </a:prstGeom>
          <a:ln w="28575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0" y="1857364"/>
          <a:ext cx="9144000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1" y="142852"/>
            <a:ext cx="9144000" cy="1684018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กราฟการเปรียบเทียบ </a:t>
            </a:r>
            <a:r>
              <a:rPr lang="en-US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CASHFLOW</a:t>
            </a: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 กับเป้าการเบิกจ่ายของกรม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รายจ่ายลงทุน </a:t>
            </a:r>
            <a:r>
              <a:rPr lang="th-TH" sz="2400" b="1" spc="50" dirty="0" err="1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สชป.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5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ประจำปี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งบประมาณ 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2556 </a:t>
            </a:r>
            <a:endParaRPr lang="en-US" sz="2000" b="1" spc="50" dirty="0" smtClean="0">
              <a:ln w="11430"/>
              <a:solidFill>
                <a:srgbClr val="008000"/>
              </a:solidFill>
              <a:latin typeface="Tahoma" pitchFamily="34" charset="0"/>
              <a:ea typeface="+mj-ea"/>
              <a:cs typeface="Tahoma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err="1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ไตรมาส</a:t>
            </a:r>
            <a:r>
              <a:rPr lang="en-US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4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</a:br>
            <a:endParaRPr lang="en-US" sz="2200" b="1" spc="50" dirty="0">
              <a:ln w="11430"/>
              <a:solidFill>
                <a:srgbClr val="C00000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8860" y="1500174"/>
            <a:ext cx="42322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800" dirty="0" smtClean="0">
                <a:solidFill>
                  <a:srgbClr val="FF0000"/>
                </a:solidFill>
              </a:rPr>
              <a:t>เป้าหมายกรม 86 %  เป้าหมายรัฐบาล 80 %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คำบรรยายภาพแบบสี่เหลี่ยมมุมมน 5"/>
          <p:cNvSpPr/>
          <p:nvPr/>
        </p:nvSpPr>
        <p:spPr>
          <a:xfrm>
            <a:off x="7000860" y="1000108"/>
            <a:ext cx="2143140" cy="785818"/>
          </a:xfrm>
          <a:prstGeom prst="wedgeRoundRectCallout">
            <a:avLst>
              <a:gd name="adj1" fmla="val -85789"/>
              <a:gd name="adj2" fmla="val 119813"/>
              <a:gd name="adj3" fmla="val 16667"/>
            </a:avLst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ค่าเฉลี่ยแผนการ เบิกจ่าย</a:t>
            </a:r>
            <a:r>
              <a:rPr lang="en-US" dirty="0" smtClean="0"/>
              <a:t> (</a:t>
            </a:r>
            <a:r>
              <a:rPr lang="en-US" dirty="0" err="1" smtClean="0"/>
              <a:t>cashflow</a:t>
            </a:r>
            <a:r>
              <a:rPr lang="en-US" dirty="0" smtClean="0"/>
              <a:t>)</a:t>
            </a:r>
            <a:r>
              <a:rPr lang="th-TH" dirty="0" smtClean="0"/>
              <a:t> 93.84 %</a:t>
            </a:r>
            <a:endParaRPr lang="en-US" dirty="0"/>
          </a:p>
        </p:txBody>
      </p:sp>
      <p:cxnSp>
        <p:nvCxnSpPr>
          <p:cNvPr id="9" name="ตัวเชื่อมต่อตรง 8"/>
          <p:cNvCxnSpPr/>
          <p:nvPr/>
        </p:nvCxnSpPr>
        <p:spPr>
          <a:xfrm>
            <a:off x="571472" y="2357430"/>
            <a:ext cx="8429684" cy="0"/>
          </a:xfrm>
          <a:prstGeom prst="line">
            <a:avLst/>
          </a:prstGeom>
          <a:ln w="28575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286380" y="6572272"/>
            <a:ext cx="3200400" cy="285728"/>
          </a:xfrm>
        </p:spPr>
        <p:txBody>
          <a:bodyPr>
            <a:normAutofit fontScale="55000" lnSpcReduction="20000"/>
          </a:bodyPr>
          <a:lstStyle/>
          <a:p>
            <a:r>
              <a:rPr lang="th-TH" b="1" dirty="0" smtClean="0">
                <a:solidFill>
                  <a:srgbClr val="FF0000"/>
                </a:solidFill>
              </a:rPr>
              <a:t>ข้อมูล ณ 2 เม.ย.56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7851648" cy="857256"/>
          </a:xfrm>
        </p:spPr>
        <p:txBody>
          <a:bodyPr>
            <a:noAutofit/>
          </a:bodyPr>
          <a:lstStyle/>
          <a:p>
            <a:pPr algn="ctr"/>
            <a:r>
              <a:rPr lang="th-TH" sz="6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ข้อเสนอ/พิจารณา</a:t>
            </a:r>
            <a:endParaRPr lang="en-US" sz="60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071546"/>
            <a:ext cx="814393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1.จากแผนการเบิกจ่าย ที่ แต่ละหน่วยงาน วางแผนไว้ หากสิ้น</a:t>
            </a:r>
            <a:r>
              <a:rPr lang="th-TH" sz="2800" b="1" dirty="0" err="1" smtClean="0">
                <a:latin typeface="TH SarabunPSK" pitchFamily="34" charset="-34"/>
                <a:cs typeface="TH SarabunPSK" pitchFamily="34" charset="-34"/>
              </a:rPr>
              <a:t>ไตรมาส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 4 </a:t>
            </a:r>
            <a:r>
              <a:rPr lang="th-TH" sz="2800" b="1" dirty="0" err="1" smtClean="0">
                <a:latin typeface="TH SarabunPSK" pitchFamily="34" charset="-34"/>
                <a:cs typeface="TH SarabunPSK" pitchFamily="34" charset="-34"/>
              </a:rPr>
              <a:t>สชป.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 5  จะมีแผนการเบิกจ่าย  93.84 %  เกินเป้าหมายกรม และรัฐบาล </a:t>
            </a:r>
            <a:endParaRPr lang="en-US" sz="28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2285992"/>
            <a:ext cx="8143932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2.ขอให้แต่ละ หน่วยงาน กลับไปทบทวนแผนการเบิกจ่าย ให้สอดคล้องกับ แผนการเบิกจ่ายของกรม รายเดือน และราย</a:t>
            </a:r>
            <a:r>
              <a:rPr lang="th-TH" sz="2400" b="1" dirty="0" err="1" smtClean="0">
                <a:latin typeface="TH SarabunPSK" pitchFamily="34" charset="-34"/>
                <a:cs typeface="TH SarabunPSK" pitchFamily="34" charset="-34"/>
              </a:rPr>
              <a:t>ไตรมาส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ซึ่ง ควรจะมากกว่า เป้าของกรม บ้างเล็กน้อย ยกเว้น</a:t>
            </a:r>
            <a:r>
              <a:rPr lang="th-TH" sz="2400" b="1" dirty="0" err="1" smtClean="0">
                <a:latin typeface="TH SarabunPSK" pitchFamily="34" charset="-34"/>
                <a:cs typeface="TH SarabunPSK" pitchFamily="34" charset="-34"/>
              </a:rPr>
              <a:t>ไตรมาส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4 หากเห็นว่าสามารถเบิกจ่ายได้ถึง 100 % ก็สามารถ วางแผน เป็น 100 % ได้ ส่วนผล หากมากกว่า ถือว่า เกินเป้าหมาย เป็นข้อเสนอทางบวก และหากไม่สามารถวางแผนตามเป้าของกรมรายเดือนได้ ขอให้หมายเหตุ ไว้ด้านล่างของแผน จะได้เป็นเหตุผลเป็นกรณีๆไป</a:t>
            </a:r>
            <a:endParaRPr lang="en-US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4429132"/>
            <a:ext cx="8143932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3.ขอให้แต่ละ หน่วยงาน ทบทวนและจัดทำ ตามแบบฟอร์มของกองแผนงาน และจัดส่งให้ ฝ่ายแผนงานงบประมาณด้านจัดสรรน้ำ ภายในวันที่ 30 เมษายน 2556 และโปรดจัดส่งทาง </a:t>
            </a:r>
            <a:r>
              <a:rPr lang="en-US" sz="28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E MAIL: JSN5_RID5@YAHOO</a:t>
            </a:r>
            <a:r>
              <a:rPr lang="th-TH" sz="28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en-US" sz="28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COM</a:t>
            </a: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อีกช่องทางหนึ่ง</a:t>
            </a: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เพื่อจะได้รวยรวมสรุปเสนอสำนักฯและกรมต่อไป</a:t>
            </a:r>
            <a:endParaRPr lang="en-US" sz="28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638800" y="5791200"/>
            <a:ext cx="3200400" cy="685800"/>
          </a:xfrm>
        </p:spPr>
        <p:txBody>
          <a:bodyPr/>
          <a:lstStyle/>
          <a:p>
            <a:r>
              <a:rPr lang="th-TH" b="1" dirty="0" smtClean="0">
                <a:solidFill>
                  <a:srgbClr val="FF0000"/>
                </a:solidFill>
              </a:rPr>
              <a:t>ข้อมูล ณ 2 เม.ย.56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71472" y="142852"/>
            <a:ext cx="7851648" cy="4914936"/>
          </a:xfrm>
        </p:spPr>
        <p:txBody>
          <a:bodyPr>
            <a:noAutofit/>
          </a:bodyPr>
          <a:lstStyle/>
          <a:p>
            <a:pPr algn="ctr"/>
            <a:r>
              <a:rPr lang="th-TH" sz="6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งานกันเงินเหลื่อมปี </a:t>
            </a:r>
            <a:r>
              <a:rPr lang="en-US" sz="6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6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6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และ</a:t>
            </a:r>
            <a:r>
              <a:rPr lang="en-US" sz="6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6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6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เงินกันขยาย</a:t>
            </a:r>
            <a:r>
              <a:rPr lang="en-US" sz="6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6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6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ปี 2556</a:t>
            </a:r>
            <a:br>
              <a:rPr lang="th-TH" sz="6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6000" b="1" dirty="0" err="1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สชป.</a:t>
            </a:r>
            <a:r>
              <a:rPr lang="th-TH" sz="6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5</a:t>
            </a:r>
            <a:endParaRPr lang="en-US" sz="60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738225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46038"/>
            <a:ext cx="77724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th-TH" dirty="0" smtClean="0">
                <a:solidFill>
                  <a:srgbClr val="FF0000"/>
                </a:solidFill>
              </a:rPr>
              <a:t>แยกเป็นรายโครงการ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9600"/>
            <a:ext cx="7772400" cy="6039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WordArt 2"/>
          <p:cNvSpPr>
            <a:spLocks noChangeArrowheads="1" noChangeShapeType="1" noTextEdit="1"/>
          </p:cNvSpPr>
          <p:nvPr/>
        </p:nvSpPr>
        <p:spPr bwMode="auto">
          <a:xfrm>
            <a:off x="1571604" y="2428868"/>
            <a:ext cx="6577034" cy="1527186"/>
          </a:xfrm>
          <a:prstGeom prst="rect">
            <a:avLst/>
          </a:prstGeom>
        </p:spPr>
        <p:txBody>
          <a:bodyPr spcFirstLastPara="1" wrap="none" fromWordArt="1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6000" b="1" kern="10" spc="50" dirty="0">
                <a:ln w="11430">
                  <a:solidFill>
                    <a:schemeClr val="bg1">
                      <a:lumMod val="85000"/>
                    </a:schemeClr>
                  </a:solidFill>
                </a:ln>
                <a:solidFill>
                  <a:srgbClr val="3333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ขอขอบคุณ</a:t>
            </a:r>
            <a:endParaRPr lang="en-GB" sz="6000" b="1" kern="10" spc="50" dirty="0">
              <a:ln w="11430">
                <a:solidFill>
                  <a:schemeClr val="bg1">
                    <a:lumMod val="85000"/>
                  </a:schemeClr>
                </a:solidFill>
              </a:ln>
              <a:solidFill>
                <a:srgbClr val="3333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1285875" y="6030913"/>
            <a:ext cx="7427913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endParaRPr lang="en-US" sz="2000" i="1">
              <a:solidFill>
                <a:schemeClr val="accent4">
                  <a:lumMod val="75000"/>
                </a:schemeClr>
              </a:solidFill>
              <a:latin typeface="Arial" charset="0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5917188"/>
            <a:ext cx="4214842" cy="369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i="1" dirty="0" smtClean="0">
                <a:ln w="11430"/>
                <a:solidFill>
                  <a:srgbClr val="3333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ผู้ประสานแผนสำนักชลประทานที่ 5</a:t>
            </a:r>
          </a:p>
        </p:txBody>
      </p:sp>
    </p:spTree>
  </p:cSld>
  <p:clrMapOvr>
    <a:masterClrMapping/>
  </p:clrMapOvr>
  <p:transition spd="med">
    <p:plus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2"/>
          <p:cNvSpPr txBox="1">
            <a:spLocks noChangeArrowheads="1"/>
          </p:cNvSpPr>
          <p:nvPr/>
        </p:nvSpPr>
        <p:spPr bwMode="auto">
          <a:xfrm>
            <a:off x="468313" y="188913"/>
            <a:ext cx="75596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800" b="1" dirty="0">
                <a:solidFill>
                  <a:srgbClr val="080808"/>
                </a:solidFill>
                <a:latin typeface="FreesiaUPC" pitchFamily="34" charset="-34"/>
                <a:cs typeface="FreesiaUPC" pitchFamily="34" charset="-34"/>
              </a:rPr>
              <a:t>เป้าหมายการเบิกจ่าย ของกรม</a:t>
            </a:r>
            <a:r>
              <a:rPr lang="th-TH" sz="2800" b="1" dirty="0" smtClean="0">
                <a:solidFill>
                  <a:srgbClr val="080808"/>
                </a:solidFill>
                <a:latin typeface="FreesiaUPC" pitchFamily="34" charset="-34"/>
                <a:cs typeface="FreesiaUPC" pitchFamily="34" charset="-34"/>
              </a:rPr>
              <a:t>ชลประทาน</a:t>
            </a:r>
            <a:r>
              <a:rPr lang="en-US" sz="2800" b="1" dirty="0" smtClean="0">
                <a:solidFill>
                  <a:srgbClr val="080808"/>
                </a:solidFill>
                <a:latin typeface="FreesiaUPC" pitchFamily="34" charset="-34"/>
                <a:cs typeface="FreesiaUPC" pitchFamily="34" charset="-34"/>
              </a:rPr>
              <a:t> </a:t>
            </a:r>
            <a:r>
              <a:rPr lang="th-TH" sz="2800" b="1" dirty="0" smtClean="0">
                <a:solidFill>
                  <a:srgbClr val="080808"/>
                </a:solidFill>
                <a:latin typeface="FreesiaUPC" pitchFamily="34" charset="-34"/>
                <a:cs typeface="FreesiaUPC" pitchFamily="34" charset="-34"/>
              </a:rPr>
              <a:t>ปี 2556 </a:t>
            </a:r>
            <a:endParaRPr lang="th-TH" sz="2800" b="1" dirty="0">
              <a:solidFill>
                <a:srgbClr val="080808"/>
              </a:solidFill>
              <a:latin typeface="FreesiaUPC" pitchFamily="34" charset="-34"/>
              <a:cs typeface="FreesiaUPC" pitchFamily="34" charset="-34"/>
            </a:endParaRPr>
          </a:p>
          <a:p>
            <a:pPr algn="ctr"/>
            <a:r>
              <a:rPr lang="th-TH" sz="2800" b="1" dirty="0">
                <a:solidFill>
                  <a:srgbClr val="080808"/>
                </a:solidFill>
                <a:latin typeface="FreesiaUPC" pitchFamily="34" charset="-34"/>
                <a:cs typeface="FreesiaUPC" pitchFamily="34" charset="-34"/>
              </a:rPr>
              <a:t>กรม เห็นชอบเมื่อ 27 พ.ย.55</a:t>
            </a:r>
          </a:p>
          <a:p>
            <a:pPr algn="ctr"/>
            <a:endParaRPr lang="en-US" sz="2800" b="1" dirty="0">
              <a:solidFill>
                <a:srgbClr val="080808"/>
              </a:solidFill>
              <a:latin typeface="FreesiaUPC" pitchFamily="34" charset="-34"/>
              <a:cs typeface="FreesiaUPC" pitchFamily="34" charset="-34"/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064215"/>
            <a:ext cx="8572560" cy="5222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แผนภูมิ 1"/>
          <p:cNvGraphicFramePr/>
          <p:nvPr/>
        </p:nvGraphicFramePr>
        <p:xfrm>
          <a:off x="285720" y="1397000"/>
          <a:ext cx="8572560" cy="474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สี่เหลี่ยมผืนผ้า 2"/>
          <p:cNvSpPr/>
          <p:nvPr/>
        </p:nvSpPr>
        <p:spPr>
          <a:xfrm>
            <a:off x="0" y="0"/>
            <a:ext cx="9144000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กราฟแสดงผลการเบิกจ่าย </a:t>
            </a:r>
            <a:r>
              <a:rPr lang="th-TH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สชป.</a:t>
            </a:r>
            <a:r>
              <a:rPr lang="th-TH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</a:p>
          <a:p>
            <a:pPr algn="ctr"/>
            <a:r>
              <a:rPr lang="th-TH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เปรียบเทียบเป้าหมาย กรม ถึง เม.ย.56</a:t>
            </a:r>
            <a:endParaRPr lang="th-TH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แผนภูมิ 1"/>
          <p:cNvGraphicFramePr/>
          <p:nvPr/>
        </p:nvGraphicFramePr>
        <p:xfrm>
          <a:off x="428596" y="785794"/>
          <a:ext cx="8143932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สี่เหลี่ยมผืนผ้า 2"/>
          <p:cNvSpPr/>
          <p:nvPr/>
        </p:nvSpPr>
        <p:spPr>
          <a:xfrm>
            <a:off x="0" y="0"/>
            <a:ext cx="9144000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กราฟแสดงผลการเบิกจ่าย </a:t>
            </a:r>
            <a:r>
              <a:rPr lang="th-TH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สชป.</a:t>
            </a:r>
            <a:r>
              <a:rPr lang="th-TH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</a:p>
          <a:p>
            <a:pPr algn="ctr"/>
            <a:r>
              <a:rPr lang="th-TH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งบประมาณที่ได้รับเทียบกับผลเบิกจ่าย เม.ย.56</a:t>
            </a:r>
            <a:endParaRPr lang="th-TH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2"/>
          <p:cNvSpPr/>
          <p:nvPr/>
        </p:nvSpPr>
        <p:spPr>
          <a:xfrm>
            <a:off x="0" y="0"/>
            <a:ext cx="9144000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กราฟแสดงผลการเบิกจ่าย </a:t>
            </a:r>
            <a:r>
              <a:rPr lang="th-TH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สชป.</a:t>
            </a:r>
            <a:r>
              <a:rPr lang="th-TH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</a:p>
          <a:p>
            <a:pPr algn="ctr"/>
            <a:r>
              <a:rPr lang="th-TH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เป็นร้อยละ เดือนเมษายน 2556</a:t>
            </a:r>
            <a:endParaRPr lang="th-TH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แผนภูมิ 3"/>
          <p:cNvGraphicFramePr/>
          <p:nvPr/>
        </p:nvGraphicFramePr>
        <p:xfrm>
          <a:off x="0" y="1397000"/>
          <a:ext cx="91440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ตัวเชื่อมต่อตรง 5"/>
          <p:cNvCxnSpPr/>
          <p:nvPr/>
        </p:nvCxnSpPr>
        <p:spPr>
          <a:xfrm>
            <a:off x="1142976" y="4214818"/>
            <a:ext cx="685804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072330" y="3643314"/>
            <a:ext cx="2285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</a:rPr>
              <a:t>เป้าหมายกรม เดือน เม.ย. 33 %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ตัวยึดตาราง 3"/>
          <p:cNvGraphicFramePr>
            <a:graphicFrameLocks noGrp="1"/>
          </p:cNvGraphicFramePr>
          <p:nvPr>
            <p:ph idx="1"/>
          </p:nvPr>
        </p:nvGraphicFramePr>
        <p:xfrm>
          <a:off x="84169" y="1714488"/>
          <a:ext cx="9059863" cy="3944937"/>
        </p:xfrm>
        <a:graphic>
          <a:graphicData uri="http://schemas.openxmlformats.org/presentationml/2006/ole">
            <p:oleObj spid="_x0000_s169986" name="Worksheet" r:id="rId3" imgW="7524778" imgH="3276573" progId="Excel.Sheet.8">
              <p:embed/>
            </p:oleObj>
          </a:graphicData>
        </a:graphic>
      </p:graphicFrame>
      <p:sp>
        <p:nvSpPr>
          <p:cNvPr id="27651" name="TextBox 3"/>
          <p:cNvSpPr txBox="1">
            <a:spLocks noChangeArrowheads="1"/>
          </p:cNvSpPr>
          <p:nvPr/>
        </p:nvSpPr>
        <p:spPr bwMode="auto">
          <a:xfrm>
            <a:off x="0" y="357166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กราฟแสดงสถิติการเบิกจ่ายเงิน</a:t>
            </a:r>
            <a:r>
              <a:rPr lang="th-TH" sz="24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งบรายจ่ายลงทุน </a:t>
            </a:r>
            <a:r>
              <a:rPr lang="th-TH" sz="2400" b="1" dirty="0" err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สชป.</a:t>
            </a:r>
            <a:r>
              <a:rPr lang="th-TH" sz="24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5 </a:t>
            </a:r>
          </a:p>
          <a:p>
            <a:pPr algn="ctr"/>
            <a:r>
              <a:rPr lang="th-TH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จากระบบ </a:t>
            </a:r>
            <a:r>
              <a:rPr lang="en-US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GFMIS </a:t>
            </a:r>
            <a:r>
              <a:rPr lang="th-TH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และ</a:t>
            </a:r>
            <a:r>
              <a:rPr lang="th-TH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ระบบติดตาม </a:t>
            </a:r>
            <a:r>
              <a:rPr lang="en-US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Online </a:t>
            </a:r>
            <a:r>
              <a:rPr lang="th-TH" sz="2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เทียบกับ </a:t>
            </a:r>
            <a:r>
              <a:rPr lang="th-TH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เป้าหมายกรม</a:t>
            </a:r>
          </a:p>
          <a:p>
            <a:pPr algn="ctr"/>
            <a:r>
              <a:rPr lang="th-TH" sz="20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ปีงบประมาณ พ.ศ. 2556  </a:t>
            </a:r>
            <a:endParaRPr lang="th-TH" sz="2000" b="1" dirty="0">
              <a:solidFill>
                <a:srgbClr val="0000CC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6357958"/>
            <a:ext cx="750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หมายเหตุ </a:t>
            </a:r>
            <a:r>
              <a:rPr lang="en-US" sz="1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: </a:t>
            </a:r>
            <a:r>
              <a:rPr lang="th-TH" sz="1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ข้อมูลจากระบบ  </a:t>
            </a:r>
            <a:r>
              <a:rPr lang="en-US" sz="1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GFMIS </a:t>
            </a:r>
            <a:r>
              <a:rPr lang="th-TH" sz="1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และ ระบบติดตาม </a:t>
            </a:r>
            <a:r>
              <a:rPr lang="en-US" sz="1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Online </a:t>
            </a:r>
            <a:r>
              <a:rPr lang="th-TH" sz="1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ณ วันที่ </a:t>
            </a:r>
            <a:r>
              <a:rPr lang="en-US" sz="1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1 </a:t>
            </a:r>
            <a:r>
              <a:rPr lang="th-TH" sz="1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เมษายน 2556</a:t>
            </a:r>
            <a:endParaRPr lang="en-US" sz="14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สี่เหลี่ยมมุมมน 8"/>
          <p:cNvSpPr/>
          <p:nvPr/>
        </p:nvSpPr>
        <p:spPr>
          <a:xfrm>
            <a:off x="4286248" y="3500438"/>
            <a:ext cx="714380" cy="357190"/>
          </a:xfrm>
          <a:prstGeom prst="round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25.00</a:t>
            </a:r>
            <a:endParaRPr lang="en-US" sz="12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สี่เหลี่ยมมุมมน 7"/>
          <p:cNvSpPr/>
          <p:nvPr/>
        </p:nvSpPr>
        <p:spPr>
          <a:xfrm>
            <a:off x="2643174" y="4000504"/>
            <a:ext cx="714380" cy="357190"/>
          </a:xfrm>
          <a:prstGeom prst="round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10.00</a:t>
            </a:r>
            <a:endParaRPr lang="en-US" sz="12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สี่เหลี่ยมมุมมน 9"/>
          <p:cNvSpPr/>
          <p:nvPr/>
        </p:nvSpPr>
        <p:spPr>
          <a:xfrm>
            <a:off x="6000760" y="3000372"/>
            <a:ext cx="714380" cy="357190"/>
          </a:xfrm>
          <a:prstGeom prst="round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50.00</a:t>
            </a:r>
            <a:endParaRPr lang="en-US" sz="12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สี่เหลี่ยมมุมมน 10"/>
          <p:cNvSpPr/>
          <p:nvPr/>
        </p:nvSpPr>
        <p:spPr>
          <a:xfrm>
            <a:off x="7643834" y="2214554"/>
            <a:ext cx="714380" cy="357190"/>
          </a:xfrm>
          <a:prstGeom prst="round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b="1" dirty="0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80.00</a:t>
            </a:r>
            <a:endParaRPr lang="en-US" sz="1200" b="1" dirty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18747" y="1749033"/>
          <a:ext cx="8929718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500063" y="785794"/>
            <a:ext cx="8643937" cy="1000132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กราฟแสดงลำดับผล</a:t>
            </a:r>
            <a:r>
              <a:rPr lang="th-TH" sz="24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การเบิกจ่ายงบ</a:t>
            </a:r>
            <a:r>
              <a:rPr lang="th-TH" sz="2400" b="1" spc="50" dirty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รายจ่าย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ลงทุน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ประจำปี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งบประมาณ </a:t>
            </a:r>
            <a:r>
              <a:rPr lang="th-TH" sz="20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2556  รายสัปดาห์</a:t>
            </a:r>
            <a: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lang="th-TH" sz="20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</a:br>
            <a:r>
              <a:rPr lang="th-TH" sz="24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ณ </a:t>
            </a:r>
            <a:r>
              <a:rPr lang="en-US" sz="2400" b="1" spc="50" dirty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th-TH" sz="2400" b="1" spc="50" dirty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วันที่</a:t>
            </a:r>
            <a:r>
              <a:rPr lang="en-US" sz="2400" b="1" spc="50" dirty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1 เมษายน 2556   </a:t>
            </a:r>
            <a:r>
              <a:rPr lang="th-TH" sz="2400" b="1" spc="50" dirty="0" err="1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สชป.</a:t>
            </a: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5 อยู่ลำดับที่ 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10</a:t>
            </a:r>
            <a:r>
              <a:rPr lang="th-TH" sz="2400" b="1" spc="50" dirty="0" smtClean="0">
                <a:ln w="11430"/>
                <a:solidFill>
                  <a:srgbClr val="008000"/>
                </a:solidFill>
                <a:latin typeface="Tahoma" pitchFamily="34" charset="0"/>
                <a:ea typeface="+mj-ea"/>
                <a:cs typeface="Tahoma" pitchFamily="34" charset="0"/>
              </a:rPr>
              <a:t> </a:t>
            </a:r>
            <a:endParaRPr lang="en-US" sz="2400" b="1" spc="50" dirty="0">
              <a:ln w="11430"/>
              <a:solidFill>
                <a:srgbClr val="008000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143504" y="2071678"/>
            <a:ext cx="214314" cy="214314"/>
          </a:xfrm>
          <a:prstGeom prst="roundRect">
            <a:avLst/>
          </a:prstGeom>
          <a:solidFill>
            <a:srgbClr val="008000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1071538" y="6357958"/>
            <a:ext cx="6072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หมายเหตุ </a:t>
            </a:r>
            <a:r>
              <a:rPr lang="en-US" sz="1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: </a:t>
            </a:r>
            <a:r>
              <a:rPr lang="th-TH" sz="1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ข้อมูลจากระบบ  </a:t>
            </a:r>
            <a:r>
              <a:rPr lang="en-US" sz="1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GFMIS</a:t>
            </a:r>
            <a:endParaRPr lang="en-US" sz="16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37"/>
          <p:cNvSpPr txBox="1">
            <a:spLocks noChangeArrowheads="1"/>
          </p:cNvSpPr>
          <p:nvPr/>
        </p:nvSpPr>
        <p:spPr>
          <a:xfrm>
            <a:off x="214282" y="1000108"/>
            <a:ext cx="8715436" cy="1357322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 smtClean="0">
                <a:ln w="11430"/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สรุปผล</a:t>
            </a:r>
            <a:r>
              <a:rPr lang="th-TH" sz="2400" b="1" spc="50" dirty="0">
                <a:ln w="11430"/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การ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เบิกจ่าย </a:t>
            </a:r>
            <a:r>
              <a:rPr lang="th-TH" sz="2400" b="1" spc="50" dirty="0" err="1" smtClean="0">
                <a:ln w="11430"/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สชป.</a:t>
            </a:r>
            <a:r>
              <a:rPr lang="th-TH" sz="2400" b="1" spc="50" dirty="0" smtClean="0">
                <a:ln w="11430"/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5  </a:t>
            </a:r>
            <a:r>
              <a:rPr lang="th-TH" sz="2400" b="1" spc="5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ณ 1 เมษายน 2556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ข้อมูลจากระบบ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GFMIS</a:t>
            </a:r>
            <a:endParaRPr lang="th-TH" sz="2400" b="1" spc="50" dirty="0" smtClean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งบประมาณรายจ่าย </a:t>
            </a:r>
            <a:r>
              <a:rPr lang="th-TH" sz="2200" b="1" spc="50" dirty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ประจำปีงบประมาณ พ.ศ.  </a:t>
            </a:r>
            <a:r>
              <a:rPr lang="th-TH" sz="2200" b="1" spc="50" dirty="0" smtClean="0">
                <a:ln w="11430"/>
                <a:solidFill>
                  <a:srgbClr val="0000CC"/>
                </a:solidFill>
                <a:latin typeface="Tahoma" pitchFamily="34" charset="0"/>
                <a:ea typeface="+mj-ea"/>
                <a:cs typeface="Tahoma" pitchFamily="34" charset="0"/>
              </a:rPr>
              <a:t>2556</a:t>
            </a:r>
            <a:endParaRPr lang="th-TH" sz="2200" b="1" spc="50" dirty="0">
              <a:ln w="11430"/>
              <a:solidFill>
                <a:srgbClr val="0000CC"/>
              </a:solidFill>
              <a:latin typeface="Tahoma" pitchFamily="34" charset="0"/>
              <a:ea typeface="+mj-ea"/>
              <a:cs typeface="Tahoma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spc="50" dirty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lang="th-TH" sz="2400" b="1" spc="50" dirty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</a:br>
            <a:endParaRPr lang="th-TH" sz="2400" b="1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graphicFrame>
        <p:nvGraphicFramePr>
          <p:cNvPr id="4" name="Group 53"/>
          <p:cNvGraphicFramePr>
            <a:graphicFrameLocks/>
          </p:cNvGraphicFramePr>
          <p:nvPr/>
        </p:nvGraphicFramePr>
        <p:xfrm>
          <a:off x="214282" y="2571744"/>
          <a:ext cx="7715304" cy="2663381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995523"/>
                <a:gridCol w="933303"/>
                <a:gridCol w="933303"/>
                <a:gridCol w="933303"/>
                <a:gridCol w="933303"/>
                <a:gridCol w="995523"/>
                <a:gridCol w="995523"/>
                <a:gridCol w="995523"/>
              </a:tblGrid>
              <a:tr h="14787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ตามลักษณะเศรษฐกิจ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ได้รับจัดสรร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(ล้านบาท)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เบิกจ่าย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(ล้านบาท)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ร้อยละ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/</a:t>
                      </a:r>
                      <a:endParaRPr kumimoji="0" lang="th-TH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งบจัดสรร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เบิกจ่าย 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26 ก.พ. 55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(ร้อยละ/จัดสรร)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เพิ่มจากเดือน  ก.พ. 56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(ร้อยละ)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สชป.</a:t>
                      </a: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5คาดการณ์เบิกเดือน  เม.ย.56 (ร้อยละ)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เป้ากรม เม.ย.56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1846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รายจ่ายลงทุน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h-TH" sz="1600" b="1" i="0" u="none" strike="noStrike" dirty="0" smtClean="0">
                          <a:solidFill>
                            <a:srgbClr val="008000"/>
                          </a:solidFill>
                          <a:latin typeface="Tahoma" pitchFamily="34" charset="0"/>
                          <a:cs typeface="Tahoma" pitchFamily="34" charset="0"/>
                        </a:rPr>
                        <a:t>679.14</a:t>
                      </a:r>
                      <a:endParaRPr lang="en-US" sz="1600" b="1" i="0" u="none" strike="noStrike" dirty="0">
                        <a:solidFill>
                          <a:srgbClr val="008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h-TH" sz="1600" b="1" i="0" u="none" strike="noStrike" dirty="0" smtClean="0">
                          <a:solidFill>
                            <a:srgbClr val="008000"/>
                          </a:solidFill>
                          <a:latin typeface="Tahoma" pitchFamily="34" charset="0"/>
                          <a:cs typeface="Tahoma" pitchFamily="34" charset="0"/>
                        </a:rPr>
                        <a:t>176.46</a:t>
                      </a:r>
                      <a:endParaRPr lang="en-US" sz="1600" b="1" i="0" u="none" strike="noStrike" dirty="0">
                        <a:solidFill>
                          <a:srgbClr val="008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 smtClean="0">
                          <a:solidFill>
                            <a:srgbClr val="008000"/>
                          </a:solidFill>
                          <a:latin typeface="Tahoma" pitchFamily="34" charset="0"/>
                          <a:cs typeface="Tahoma" pitchFamily="34" charset="0"/>
                        </a:rPr>
                        <a:t>25.98</a:t>
                      </a:r>
                      <a:r>
                        <a:rPr lang="en-US" sz="1600" b="1" i="0" u="none" strike="noStrike" dirty="0" smtClean="0">
                          <a:solidFill>
                            <a:srgbClr val="008000"/>
                          </a:solidFill>
                          <a:latin typeface="Tahoma" pitchFamily="34" charset="0"/>
                          <a:cs typeface="Tahoma" pitchFamily="34" charset="0"/>
                        </a:rPr>
                        <a:t> %</a:t>
                      </a:r>
                      <a:endParaRPr lang="en-US" sz="1600" b="1" i="0" u="none" strike="noStrike" dirty="0">
                        <a:solidFill>
                          <a:srgbClr val="008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 smtClean="0">
                          <a:solidFill>
                            <a:srgbClr val="FF00FF"/>
                          </a:solidFill>
                          <a:latin typeface="Tahoma" pitchFamily="34" charset="0"/>
                          <a:cs typeface="Tahoma" pitchFamily="34" charset="0"/>
                        </a:rPr>
                        <a:t>18.06</a:t>
                      </a:r>
                      <a:r>
                        <a:rPr lang="en-US" sz="1600" b="1" i="0" u="none" strike="noStrike" dirty="0" smtClean="0">
                          <a:solidFill>
                            <a:srgbClr val="FF00FF"/>
                          </a:solidFill>
                          <a:latin typeface="Tahoma" pitchFamily="34" charset="0"/>
                          <a:cs typeface="Tahoma" pitchFamily="34" charset="0"/>
                        </a:rPr>
                        <a:t>%</a:t>
                      </a:r>
                      <a:endParaRPr lang="en-US" sz="1600" b="1" i="0" u="none" strike="noStrike" dirty="0">
                        <a:solidFill>
                          <a:srgbClr val="FF00FF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 smtClean="0">
                          <a:solidFill>
                            <a:srgbClr val="FF00FF"/>
                          </a:solidFill>
                          <a:latin typeface="Tahoma" pitchFamily="34" charset="0"/>
                          <a:cs typeface="Tahoma" pitchFamily="34" charset="0"/>
                        </a:rPr>
                        <a:t>7.92</a:t>
                      </a:r>
                      <a:r>
                        <a:rPr lang="en-US" sz="1600" b="1" i="0" u="none" strike="noStrike" dirty="0" smtClean="0">
                          <a:solidFill>
                            <a:srgbClr val="FF00FF"/>
                          </a:solidFill>
                          <a:latin typeface="Tahoma" pitchFamily="34" charset="0"/>
                          <a:cs typeface="Tahoma" pitchFamily="34" charset="0"/>
                        </a:rPr>
                        <a:t> %</a:t>
                      </a:r>
                      <a:endParaRPr lang="en-US" sz="1600" b="1" i="0" u="none" strike="noStrike" dirty="0">
                        <a:solidFill>
                          <a:srgbClr val="FF00FF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 smtClean="0">
                          <a:solidFill>
                            <a:srgbClr val="0000CC"/>
                          </a:solidFill>
                          <a:latin typeface="Tahoma" pitchFamily="34" charset="0"/>
                          <a:cs typeface="Tahoma" pitchFamily="34" charset="0"/>
                        </a:rPr>
                        <a:t>38.74 %</a:t>
                      </a:r>
                      <a:endParaRPr lang="en-US" sz="1600" b="1" i="0" u="none" strike="noStrike" dirty="0">
                        <a:solidFill>
                          <a:srgbClr val="0000CC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600" b="1" i="0" u="none" strike="noStrike" dirty="0" smtClean="0">
                          <a:solidFill>
                            <a:srgbClr val="0000CC"/>
                          </a:solidFill>
                          <a:latin typeface="Tahoma" pitchFamily="34" charset="0"/>
                          <a:cs typeface="Tahoma" pitchFamily="34" charset="0"/>
                        </a:rPr>
                        <a:t>33 %</a:t>
                      </a:r>
                      <a:endParaRPr lang="en-US" sz="1600" b="1" i="0" u="none" strike="noStrike" dirty="0">
                        <a:solidFill>
                          <a:srgbClr val="0000CC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5286388"/>
            <a:ext cx="55721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หมายเหตุ </a:t>
            </a:r>
            <a:r>
              <a:rPr lang="en-US" b="1" dirty="0" smtClean="0">
                <a:solidFill>
                  <a:srgbClr val="0000CC"/>
                </a:solidFill>
              </a:rPr>
              <a:t>:   </a:t>
            </a: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1.ข้อมูลจากระบบ </a:t>
            </a:r>
            <a:r>
              <a:rPr lang="en-US" sz="1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GFMIS  </a:t>
            </a:r>
          </a:p>
          <a:p>
            <a:r>
              <a:rPr lang="en-US" sz="1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                     </a:t>
            </a:r>
            <a:endParaRPr lang="en-US" sz="12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12552</TotalTime>
  <Words>1421</Words>
  <Application>Microsoft Office PowerPoint</Application>
  <PresentationFormat>นำเสนอทางหน้าจอ (4:3)</PresentationFormat>
  <Paragraphs>480</Paragraphs>
  <Slides>26</Slides>
  <Notes>12</Notes>
  <HiddenSlides>0</HiddenSlides>
  <MMClips>0</MMClips>
  <ScaleCrop>false</ScaleCrop>
  <HeadingPairs>
    <vt:vector size="6" baseType="variant">
      <vt:variant>
        <vt:lpstr>ชุดรูปแบบ</vt:lpstr>
      </vt:variant>
      <vt:variant>
        <vt:i4>1</vt:i4>
      </vt:variant>
      <vt:variant>
        <vt:lpstr>เซิร์ฟเวอร์ OLE ฝังตัว</vt:lpstr>
      </vt:variant>
      <vt:variant>
        <vt:i4>1</vt:i4>
      </vt:variant>
      <vt:variant>
        <vt:lpstr>ชื่อเรื่องภาพนิ่ง</vt:lpstr>
      </vt:variant>
      <vt:variant>
        <vt:i4>26</vt:i4>
      </vt:variant>
    </vt:vector>
  </HeadingPairs>
  <TitlesOfParts>
    <vt:vector size="28" baseType="lpstr">
      <vt:lpstr>Flow</vt:lpstr>
      <vt:lpstr>Worksheet</vt:lpstr>
      <vt:lpstr> รายงานผลการเบิกจ่าย สชป.5  ประจำปีงบประมาณ พ.ศ. 2556  ณ สิ้นไตรมาส 2 (มีนาคม 2556)  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  <vt:lpstr>ภาพนิ่ง 16</vt:lpstr>
      <vt:lpstr>ตารางแสดงแผน-ผลการเบิกจ่าย(cash flow) รายจ่ายลงทุน ปี 2556 ของแต่ละหน่วยงาน ในเขต สชป.5 สิ้นไตรมาส 2</vt:lpstr>
      <vt:lpstr>ภาพนิ่ง 18</vt:lpstr>
      <vt:lpstr>ภาพนิ่ง 19</vt:lpstr>
      <vt:lpstr>ภาพนิ่ง 20</vt:lpstr>
      <vt:lpstr>ภาพนิ่ง 21</vt:lpstr>
      <vt:lpstr>ข้อเสนอ/พิจารณา</vt:lpstr>
      <vt:lpstr>งานกันเงินเหลื่อมปี  และ เงินกันขยาย  ปี 2556 สชป.5</vt:lpstr>
      <vt:lpstr>ภาพนิ่ง 24</vt:lpstr>
      <vt:lpstr>แยกเป็นรายโครงการ</vt:lpstr>
      <vt:lpstr>ภาพนิ่ง 26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การประชุมติดตามเร่งรัดการดำเนินงาน โครงการตามแผนปฏิบัติการไทยเข้มแข็ง</dc:title>
  <dc:creator>Valued Acer Customer</dc:creator>
  <cp:lastModifiedBy>Neo</cp:lastModifiedBy>
  <cp:revision>1331</cp:revision>
  <dcterms:created xsi:type="dcterms:W3CDTF">2009-10-02T08:06:55Z</dcterms:created>
  <dcterms:modified xsi:type="dcterms:W3CDTF">2013-05-16T07:17:10Z</dcterms:modified>
</cp:coreProperties>
</file>