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116" r:id="rId1"/>
    <p:sldMasterId id="2147485130" r:id="rId2"/>
    <p:sldMasterId id="2147485144" r:id="rId3"/>
  </p:sldMasterIdLst>
  <p:notesMasterIdLst>
    <p:notesMasterId r:id="rId30"/>
  </p:notesMasterIdLst>
  <p:handoutMasterIdLst>
    <p:handoutMasterId r:id="rId31"/>
  </p:handoutMasterIdLst>
  <p:sldIdLst>
    <p:sldId id="256" r:id="rId4"/>
    <p:sldId id="531" r:id="rId5"/>
    <p:sldId id="551" r:id="rId6"/>
    <p:sldId id="544" r:id="rId7"/>
    <p:sldId id="554" r:id="rId8"/>
    <p:sldId id="546" r:id="rId9"/>
    <p:sldId id="550" r:id="rId10"/>
    <p:sldId id="547" r:id="rId11"/>
    <p:sldId id="542" r:id="rId12"/>
    <p:sldId id="552" r:id="rId13"/>
    <p:sldId id="553" r:id="rId14"/>
    <p:sldId id="555" r:id="rId15"/>
    <p:sldId id="556" r:id="rId16"/>
    <p:sldId id="557" r:id="rId17"/>
    <p:sldId id="559" r:id="rId18"/>
    <p:sldId id="560" r:id="rId19"/>
    <p:sldId id="561" r:id="rId20"/>
    <p:sldId id="562" r:id="rId21"/>
    <p:sldId id="563" r:id="rId22"/>
    <p:sldId id="565" r:id="rId23"/>
    <p:sldId id="566" r:id="rId24"/>
    <p:sldId id="567" r:id="rId25"/>
    <p:sldId id="568" r:id="rId26"/>
    <p:sldId id="569" r:id="rId27"/>
    <p:sldId id="570" r:id="rId28"/>
    <p:sldId id="572" r:id="rId29"/>
  </p:sldIdLst>
  <p:sldSz cx="9144000" cy="6858000" type="screen4x3"/>
  <p:notesSz cx="6858000" cy="9650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FF0000"/>
    <a:srgbClr val="FF3300"/>
    <a:srgbClr val="008000"/>
    <a:srgbClr val="0066CC"/>
    <a:srgbClr val="FFFF99"/>
    <a:srgbClr val="FF9933"/>
    <a:srgbClr val="CCFFFF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A488322-F2BA-4B5B-9748-0D474271808F}" styleName="ลักษณะสีปานกลาง 3 - เน้น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ลักษณะสีอ่อน 2 - เน้น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ลักษณะสีอ่อน 2 - เน้น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18" autoAdjust="0"/>
    <p:restoredTop sz="94537" autoAdjust="0"/>
  </p:normalViewPr>
  <p:slideViewPr>
    <p:cSldViewPr>
      <p:cViewPr>
        <p:scale>
          <a:sx n="70" d="100"/>
          <a:sy n="70" d="100"/>
        </p:scale>
        <p:origin x="-3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</c:spPr>
    </c:sideWall>
    <c:backWall>
      <c:sp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9933"/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8000"/>
              </a:solidFill>
            </c:spPr>
          </c:dPt>
          <c:dPt>
            <c:idx val="2"/>
            <c:spPr>
              <a:solidFill>
                <a:srgbClr val="008000"/>
              </a:solidFill>
            </c:spPr>
          </c:dPt>
          <c:dPt>
            <c:idx val="3"/>
            <c:spPr>
              <a:solidFill>
                <a:srgbClr val="008000"/>
              </a:solidFill>
            </c:spPr>
          </c:dPt>
          <c:dPt>
            <c:idx val="4"/>
            <c:spPr>
              <a:solidFill>
                <a:srgbClr val="008000"/>
              </a:solidFill>
            </c:spPr>
          </c:dPt>
          <c:dPt>
            <c:idx val="5"/>
            <c:spPr>
              <a:solidFill>
                <a:srgbClr val="008000"/>
              </a:solidFill>
            </c:spPr>
          </c:dPt>
          <c:dPt>
            <c:idx val="6"/>
            <c:spPr>
              <a:solidFill>
                <a:srgbClr val="008000"/>
              </a:solidFill>
            </c:spPr>
          </c:dPt>
          <c:dPt>
            <c:idx val="7"/>
            <c:spPr>
              <a:solidFill>
                <a:srgbClr val="008000"/>
              </a:solidFill>
            </c:spPr>
          </c:dPt>
          <c:dPt>
            <c:idx val="8"/>
            <c:spPr>
              <a:solidFill>
                <a:srgbClr val="008000"/>
              </a:solidFill>
            </c:spPr>
          </c:dPt>
          <c:dPt>
            <c:idx val="9"/>
            <c:spPr>
              <a:solidFill>
                <a:srgbClr val="008000"/>
              </a:solidFill>
            </c:spPr>
          </c:dPt>
          <c:dPt>
            <c:idx val="10"/>
            <c:spPr>
              <a:solidFill>
                <a:srgbClr val="008000"/>
              </a:solidFill>
            </c:spPr>
          </c:dPt>
          <c:dPt>
            <c:idx val="11"/>
            <c:spPr>
              <a:solidFill>
                <a:srgbClr val="008000"/>
              </a:solidFill>
            </c:spPr>
          </c:dPt>
          <c:dPt>
            <c:idx val="12"/>
            <c:spPr>
              <a:solidFill>
                <a:srgbClr val="008000"/>
              </a:solidFill>
            </c:spPr>
          </c:dPt>
          <c:dPt>
            <c:idx val="13"/>
            <c:spPr>
              <a:solidFill>
                <a:srgbClr val="008000"/>
              </a:solidFill>
            </c:spPr>
          </c:dPt>
          <c:dPt>
            <c:idx val="14"/>
            <c:spPr>
              <a:solidFill>
                <a:srgbClr val="FF00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Pt>
            <c:idx val="16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th-TH" b="1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Sheet1!$B$2:$B$18</c:f>
              <c:strCache>
                <c:ptCount val="17"/>
                <c:pt idx="0">
                  <c:v>สชป.8</c:v>
                </c:pt>
                <c:pt idx="1">
                  <c:v>สชป.1</c:v>
                </c:pt>
                <c:pt idx="2">
                  <c:v>สชป.2</c:v>
                </c:pt>
                <c:pt idx="3">
                  <c:v>สชป.10</c:v>
                </c:pt>
                <c:pt idx="4">
                  <c:v>สชป.11</c:v>
                </c:pt>
                <c:pt idx="5">
                  <c:v>สชป.7</c:v>
                </c:pt>
                <c:pt idx="6">
                  <c:v>สชป.16</c:v>
                </c:pt>
                <c:pt idx="7">
                  <c:v>สชป.3</c:v>
                </c:pt>
                <c:pt idx="8">
                  <c:v>สชป.15</c:v>
                </c:pt>
                <c:pt idx="9">
                  <c:v>สชป.13</c:v>
                </c:pt>
                <c:pt idx="10">
                  <c:v>สชป.5</c:v>
                </c:pt>
                <c:pt idx="11">
                  <c:v>สชป.12</c:v>
                </c:pt>
                <c:pt idx="12">
                  <c:v>สชป.4</c:v>
                </c:pt>
                <c:pt idx="13">
                  <c:v>สชป.9</c:v>
                </c:pt>
                <c:pt idx="14">
                  <c:v>สชป.17</c:v>
                </c:pt>
                <c:pt idx="15">
                  <c:v>สชป.14</c:v>
                </c:pt>
                <c:pt idx="16">
                  <c:v>สชป.6</c:v>
                </c:pt>
              </c:strCache>
            </c:strRef>
          </c:cat>
          <c:val>
            <c:numRef>
              <c:f>Sheet1!$C$2:$C$18</c:f>
              <c:numCache>
                <c:formatCode>#,##0.00</c:formatCode>
                <c:ptCount val="17"/>
                <c:pt idx="0">
                  <c:v>80.655931252430747</c:v>
                </c:pt>
                <c:pt idx="1">
                  <c:v>80.260099015875227</c:v>
                </c:pt>
                <c:pt idx="2">
                  <c:v>77.144793376915544</c:v>
                </c:pt>
                <c:pt idx="3">
                  <c:v>75.993427622168127</c:v>
                </c:pt>
                <c:pt idx="4">
                  <c:v>71.04260733770117</c:v>
                </c:pt>
                <c:pt idx="5">
                  <c:v>70.760182943285557</c:v>
                </c:pt>
                <c:pt idx="6">
                  <c:v>66.835264036981627</c:v>
                </c:pt>
                <c:pt idx="7">
                  <c:v>66.246851773266016</c:v>
                </c:pt>
                <c:pt idx="8">
                  <c:v>64.827933085452102</c:v>
                </c:pt>
                <c:pt idx="9">
                  <c:v>59.802042676933084</c:v>
                </c:pt>
                <c:pt idx="10">
                  <c:v>59.238893716818815</c:v>
                </c:pt>
                <c:pt idx="11">
                  <c:v>55.256902271568428</c:v>
                </c:pt>
                <c:pt idx="12">
                  <c:v>55.199075045507236</c:v>
                </c:pt>
                <c:pt idx="13">
                  <c:v>53.764622766985418</c:v>
                </c:pt>
                <c:pt idx="14">
                  <c:v>48.686701987725812</c:v>
                </c:pt>
                <c:pt idx="15">
                  <c:v>44.990196923164568</c:v>
                </c:pt>
                <c:pt idx="16">
                  <c:v>42.071911329872421</c:v>
                </c:pt>
              </c:numCache>
            </c:numRef>
          </c:val>
        </c:ser>
        <c:dLbls>
          <c:showVal val="1"/>
        </c:dLbls>
        <c:shape val="cylinder"/>
        <c:axId val="90076288"/>
        <c:axId val="90077824"/>
        <c:axId val="0"/>
      </c:bar3DChart>
      <c:catAx>
        <c:axId val="90076288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b="0">
                <a:solidFill>
                  <a:srgbClr val="0000CC"/>
                </a:solidFill>
              </a:defRPr>
            </a:pPr>
            <a:endParaRPr lang="en-US"/>
          </a:p>
        </c:txPr>
        <c:crossAx val="90077824"/>
        <c:crosses val="autoZero"/>
        <c:auto val="1"/>
        <c:lblAlgn val="ctr"/>
        <c:lblOffset val="100"/>
      </c:catAx>
      <c:valAx>
        <c:axId val="90077824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90076288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>
        <c:manualLayout>
          <c:layoutTarget val="inner"/>
          <c:xMode val="edge"/>
          <c:yMode val="edge"/>
          <c:x val="0.2169802055993004"/>
          <c:y val="0.21407334366992894"/>
          <c:w val="0.78255107174103167"/>
          <c:h val="0.7238271573905487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งบประมาณ(บาท)</c:v>
                </c:pt>
              </c:strCache>
            </c:strRef>
          </c:tx>
          <c:dLbls>
            <c:dLbl>
              <c:idx val="0"/>
              <c:layout>
                <c:manualLayout>
                  <c:x val="-2.5462668816040097E-17"/>
                  <c:y val="-1.7204245399670581E-2"/>
                </c:manualLayout>
              </c:layout>
              <c:showVal val="1"/>
            </c:dLbl>
            <c:dLbl>
              <c:idx val="1"/>
              <c:layout>
                <c:manualLayout>
                  <c:x val="-4.3055555555555548E-2"/>
                  <c:y val="0.21218569326260375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2.8673742332784292E-2"/>
                </c:manualLayout>
              </c:layout>
              <c:showVal val="1"/>
            </c:dLbl>
            <c:txPr>
              <a:bodyPr rot="-5400000"/>
              <a:lstStyle/>
              <a:p>
                <a:pPr>
                  <a:defRPr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ผลผลิตที่ 1</c:v>
                </c:pt>
                <c:pt idx="1">
                  <c:v>ผลผลิตที่ 2</c:v>
                </c:pt>
                <c:pt idx="2">
                  <c:v>ผลผลิตที่ 3</c:v>
                </c:pt>
                <c:pt idx="3">
                  <c:v>ผลผลิตที่ 4</c:v>
                </c:pt>
              </c:strCache>
            </c:strRef>
          </c:cat>
          <c:val>
            <c:numRef>
              <c:f>Sheet1!$B$2:$B$5</c:f>
              <c:numCache>
                <c:formatCode>_(* #,##0.00_);_(* \(#,##0.00\);_(* "-"??_);_(@_)</c:formatCode>
                <c:ptCount val="4"/>
                <c:pt idx="0">
                  <c:v>33199376</c:v>
                </c:pt>
                <c:pt idx="1">
                  <c:v>239661949</c:v>
                </c:pt>
                <c:pt idx="2">
                  <c:v>39675935</c:v>
                </c:pt>
                <c:pt idx="3">
                  <c:v>17107000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ผลเบิกจ่าย(บาท)</c:v>
                </c:pt>
              </c:strCache>
            </c:strRef>
          </c:tx>
          <c:spPr>
            <a:solidFill>
              <a:srgbClr val="FF3300"/>
            </a:solidFill>
          </c:spPr>
          <c:dLbls>
            <c:txPr>
              <a:bodyPr rot="-5400000"/>
              <a:lstStyle/>
              <a:p>
                <a:pPr>
                  <a:defRPr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ผลผลิตที่ 1</c:v>
                </c:pt>
                <c:pt idx="1">
                  <c:v>ผลผลิตที่ 2</c:v>
                </c:pt>
                <c:pt idx="2">
                  <c:v>ผลผลิตที่ 3</c:v>
                </c:pt>
                <c:pt idx="3">
                  <c:v>ผลผลิตที่ 4</c:v>
                </c:pt>
              </c:strCache>
            </c:strRef>
          </c:cat>
          <c:val>
            <c:numRef>
              <c:f>Sheet1!$C$2:$C$5</c:f>
              <c:numCache>
                <c:formatCode>_(* #,##0.00_);_(* \(#,##0.00\);_(* "-"??_);_(@_)</c:formatCode>
                <c:ptCount val="4"/>
                <c:pt idx="0">
                  <c:v>15372592</c:v>
                </c:pt>
                <c:pt idx="1">
                  <c:v>127915083</c:v>
                </c:pt>
                <c:pt idx="2">
                  <c:v>24557204</c:v>
                </c:pt>
                <c:pt idx="3">
                  <c:v>0</c:v>
                </c:pt>
              </c:numCache>
            </c:numRef>
          </c:val>
        </c:ser>
        <c:shape val="box"/>
        <c:axId val="93156864"/>
        <c:axId val="102827136"/>
        <c:axId val="0"/>
      </c:bar3DChart>
      <c:catAx>
        <c:axId val="931568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02827136"/>
        <c:crosses val="autoZero"/>
        <c:auto val="1"/>
        <c:lblAlgn val="ctr"/>
        <c:lblOffset val="100"/>
      </c:catAx>
      <c:valAx>
        <c:axId val="102827136"/>
        <c:scaling>
          <c:orientation val="minMax"/>
        </c:scaling>
        <c:axPos val="l"/>
        <c:majorGridlines/>
        <c:numFmt formatCode="_(* #,##0.00_);_(* \(#,##0.00\);_(* &quot;-&quot;??_);_(@_)" sourceLinked="1"/>
        <c:tickLblPos val="nextTo"/>
        <c:crossAx val="931568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 flip="none" rotWithShape="1">
          <a:gsLst>
            <a:gs pos="0">
              <a:schemeClr val="bg2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</c:spPr>
    </c:sideWall>
    <c:backWall>
      <c:spPr>
        <a:gradFill flip="none" rotWithShape="1">
          <a:gsLst>
            <a:gs pos="0">
              <a:schemeClr val="bg2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9933"/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8000"/>
              </a:solidFill>
            </c:spPr>
          </c:dPt>
          <c:dPt>
            <c:idx val="2"/>
            <c:spPr>
              <a:solidFill>
                <a:srgbClr val="008000"/>
              </a:solidFill>
            </c:spPr>
          </c:dPt>
          <c:dPt>
            <c:idx val="3"/>
            <c:spPr>
              <a:solidFill>
                <a:srgbClr val="008000"/>
              </a:solidFill>
            </c:spPr>
          </c:dPt>
          <c:dPt>
            <c:idx val="4"/>
            <c:spPr>
              <a:solidFill>
                <a:srgbClr val="008000"/>
              </a:solidFill>
            </c:spPr>
          </c:dPt>
          <c:dPt>
            <c:idx val="5"/>
            <c:spPr>
              <a:solidFill>
                <a:srgbClr val="008000"/>
              </a:solidFill>
            </c:spPr>
          </c:dPt>
          <c:dPt>
            <c:idx val="6"/>
            <c:spPr>
              <a:solidFill>
                <a:srgbClr val="008000"/>
              </a:solidFill>
            </c:spPr>
          </c:dPt>
          <c:dPt>
            <c:idx val="7"/>
            <c:spPr>
              <a:solidFill>
                <a:srgbClr val="008000"/>
              </a:solidFill>
            </c:spPr>
          </c:dPt>
          <c:dPt>
            <c:idx val="8"/>
            <c:spPr>
              <a:solidFill>
                <a:srgbClr val="008000"/>
              </a:solidFill>
            </c:spPr>
          </c:dPt>
          <c:dPt>
            <c:idx val="9"/>
            <c:spPr>
              <a:solidFill>
                <a:srgbClr val="008000"/>
              </a:solidFill>
            </c:spPr>
          </c:dPt>
          <c:dPt>
            <c:idx val="10"/>
            <c:spPr>
              <a:solidFill>
                <a:srgbClr val="C00000"/>
              </a:solidFill>
            </c:spPr>
          </c:dPt>
          <c:dPt>
            <c:idx val="11"/>
            <c:spPr>
              <a:solidFill>
                <a:srgbClr val="C00000"/>
              </a:solidFill>
            </c:spPr>
          </c:dPt>
          <c:dPt>
            <c:idx val="12"/>
            <c:spPr>
              <a:solidFill>
                <a:srgbClr val="C00000"/>
              </a:solidFill>
            </c:spPr>
          </c:dPt>
          <c:dPt>
            <c:idx val="13"/>
            <c:spPr>
              <a:solidFill>
                <a:srgbClr val="C00000"/>
              </a:solidFill>
            </c:spPr>
          </c:dPt>
          <c:dPt>
            <c:idx val="14"/>
            <c:spPr>
              <a:solidFill>
                <a:srgbClr val="C00000"/>
              </a:solidFill>
            </c:spPr>
          </c:dPt>
          <c:dPt>
            <c:idx val="15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lang="th-TH" b="1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Sheet1!$B$2:$B$17</c:f>
              <c:strCache>
                <c:ptCount val="16"/>
                <c:pt idx="0">
                  <c:v>คบ.ห้วยโมง</c:v>
                </c:pt>
                <c:pt idx="1">
                  <c:v>สชป.5</c:v>
                </c:pt>
                <c:pt idx="2">
                  <c:v>คบ.น้ำอูน</c:v>
                </c:pt>
                <c:pt idx="3">
                  <c:v>โครงการก่อสร้าง 5</c:v>
                </c:pt>
                <c:pt idx="4">
                  <c:v>คบ.ห้วยหลวง</c:v>
                </c:pt>
                <c:pt idx="5">
                  <c:v>คป.อุดรธานี</c:v>
                </c:pt>
                <c:pt idx="6">
                  <c:v>ชคน.5</c:v>
                </c:pt>
                <c:pt idx="7">
                  <c:v>ศูนย์ฯ ภูพาน</c:v>
                </c:pt>
                <c:pt idx="8">
                  <c:v>คป.บึงกาฬ</c:v>
                </c:pt>
                <c:pt idx="9">
                  <c:v>คป.สกลนคร</c:v>
                </c:pt>
                <c:pt idx="10">
                  <c:v>คป.หนองคาย</c:v>
                </c:pt>
                <c:pt idx="11">
                  <c:v>ชคบ.พัฒนาลุ่มน้ำก่ำ</c:v>
                </c:pt>
                <c:pt idx="12">
                  <c:v>สจจ.</c:v>
                </c:pt>
                <c:pt idx="13">
                  <c:v>คบ.ฝายกุมภวาปี</c:v>
                </c:pt>
                <c:pt idx="14">
                  <c:v>คป.เลย</c:v>
                </c:pt>
                <c:pt idx="15">
                  <c:v>คป.หนองบัวลำภู</c:v>
                </c:pt>
              </c:strCache>
            </c:strRef>
          </c:cat>
          <c:val>
            <c:numRef>
              <c:f>Sheet1!$C$2:$C$17</c:f>
              <c:numCache>
                <c:formatCode>0.00</c:formatCode>
                <c:ptCount val="16"/>
                <c:pt idx="0">
                  <c:v>92.83</c:v>
                </c:pt>
                <c:pt idx="1">
                  <c:v>77.430000000000007</c:v>
                </c:pt>
                <c:pt idx="2">
                  <c:v>72.33</c:v>
                </c:pt>
                <c:pt idx="3">
                  <c:v>70.440000000000026</c:v>
                </c:pt>
                <c:pt idx="4">
                  <c:v>69.78</c:v>
                </c:pt>
                <c:pt idx="5">
                  <c:v>69.149999999999991</c:v>
                </c:pt>
                <c:pt idx="6">
                  <c:v>68.11999999999999</c:v>
                </c:pt>
                <c:pt idx="7">
                  <c:v>67.73</c:v>
                </c:pt>
                <c:pt idx="8">
                  <c:v>63.14</c:v>
                </c:pt>
                <c:pt idx="9">
                  <c:v>63.06</c:v>
                </c:pt>
                <c:pt idx="10">
                  <c:v>44.02</c:v>
                </c:pt>
                <c:pt idx="11">
                  <c:v>42.87</c:v>
                </c:pt>
                <c:pt idx="12">
                  <c:v>41.39</c:v>
                </c:pt>
                <c:pt idx="13">
                  <c:v>40.53</c:v>
                </c:pt>
                <c:pt idx="14">
                  <c:v>28.479999999999986</c:v>
                </c:pt>
                <c:pt idx="15">
                  <c:v>5.56</c:v>
                </c:pt>
              </c:numCache>
            </c:numRef>
          </c:val>
        </c:ser>
        <c:dLbls>
          <c:showVal val="1"/>
        </c:dLbls>
        <c:shape val="cylinder"/>
        <c:axId val="102883712"/>
        <c:axId val="102885632"/>
        <c:axId val="0"/>
      </c:bar3DChart>
      <c:catAx>
        <c:axId val="102883712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sz="1600" b="1">
                <a:solidFill>
                  <a:srgbClr val="0000CC"/>
                </a:solidFill>
              </a:defRPr>
            </a:pPr>
            <a:endParaRPr lang="en-US"/>
          </a:p>
        </c:txPr>
        <c:crossAx val="102885632"/>
        <c:crosses val="autoZero"/>
        <c:auto val="1"/>
        <c:lblAlgn val="ctr"/>
        <c:lblOffset val="100"/>
      </c:catAx>
      <c:valAx>
        <c:axId val="102885632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02883712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 flip="none" rotWithShape="1">
          <a:gsLst>
            <a:gs pos="0">
              <a:schemeClr val="bg2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</c:spPr>
    </c:sideWall>
    <c:backWall>
      <c:spPr>
        <a:gradFill flip="none" rotWithShape="1">
          <a:gsLst>
            <a:gs pos="0">
              <a:schemeClr val="bg2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9933"/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8000"/>
              </a:solidFill>
            </c:spPr>
          </c:dPt>
          <c:dPt>
            <c:idx val="2"/>
            <c:spPr>
              <a:solidFill>
                <a:srgbClr val="008000"/>
              </a:solidFill>
            </c:spPr>
          </c:dPt>
          <c:dPt>
            <c:idx val="3"/>
            <c:spPr>
              <a:solidFill>
                <a:srgbClr val="008000"/>
              </a:solidFill>
            </c:spPr>
          </c:dPt>
          <c:dPt>
            <c:idx val="4"/>
            <c:spPr>
              <a:solidFill>
                <a:srgbClr val="008000"/>
              </a:solidFill>
            </c:spPr>
          </c:dPt>
          <c:dPt>
            <c:idx val="5"/>
            <c:spPr>
              <a:solidFill>
                <a:srgbClr val="008000"/>
              </a:solidFill>
            </c:spPr>
          </c:dPt>
          <c:dPt>
            <c:idx val="6"/>
            <c:spPr>
              <a:solidFill>
                <a:srgbClr val="008000"/>
              </a:solidFill>
            </c:spPr>
          </c:dPt>
          <c:dPt>
            <c:idx val="7"/>
            <c:spPr>
              <a:solidFill>
                <a:srgbClr val="008000"/>
              </a:solidFill>
            </c:spPr>
          </c:dPt>
          <c:dPt>
            <c:idx val="8"/>
            <c:spPr>
              <a:solidFill>
                <a:srgbClr val="0080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0000"/>
              </a:solidFill>
            </c:spPr>
          </c:dPt>
          <c:dPt>
            <c:idx val="11"/>
            <c:spPr>
              <a:solidFill>
                <a:srgbClr val="FF000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th-TH" b="1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Sheet1!$B$2:$B$14</c:f>
              <c:strCache>
                <c:ptCount val="13"/>
                <c:pt idx="0">
                  <c:v>คบ.ห้วยโมง</c:v>
                </c:pt>
                <c:pt idx="1">
                  <c:v>คบ.ห้วยหลวง</c:v>
                </c:pt>
                <c:pt idx="2">
                  <c:v>คบ.น้ำอูน</c:v>
                </c:pt>
                <c:pt idx="3">
                  <c:v>โครงการก่อสร้าง 5</c:v>
                </c:pt>
                <c:pt idx="4">
                  <c:v>คป.สกลนคร</c:v>
                </c:pt>
                <c:pt idx="5">
                  <c:v>คป.อุดรธานี</c:v>
                </c:pt>
                <c:pt idx="6">
                  <c:v>คป.บึงกาฬ</c:v>
                </c:pt>
                <c:pt idx="7">
                  <c:v>ศูนย์ฯ ภูพาน</c:v>
                </c:pt>
                <c:pt idx="8">
                  <c:v>สชป.5</c:v>
                </c:pt>
                <c:pt idx="9">
                  <c:v>คป.หนองคาย</c:v>
                </c:pt>
                <c:pt idx="10">
                  <c:v>คบ.ฝายกุมภวาปี</c:v>
                </c:pt>
                <c:pt idx="11">
                  <c:v>คป.เลย</c:v>
                </c:pt>
                <c:pt idx="12">
                  <c:v>คป.หนองบัวลำภู</c:v>
                </c:pt>
              </c:strCache>
            </c:strRef>
          </c:cat>
          <c:val>
            <c:numRef>
              <c:f>Sheet1!$C$2:$C$14</c:f>
              <c:numCache>
                <c:formatCode>0.00</c:formatCode>
                <c:ptCount val="13"/>
                <c:pt idx="0">
                  <c:v>93.45</c:v>
                </c:pt>
                <c:pt idx="1">
                  <c:v>74.069999999999993</c:v>
                </c:pt>
                <c:pt idx="2">
                  <c:v>72.33</c:v>
                </c:pt>
                <c:pt idx="3">
                  <c:v>68.8</c:v>
                </c:pt>
                <c:pt idx="4">
                  <c:v>63.31</c:v>
                </c:pt>
                <c:pt idx="5">
                  <c:v>63.21</c:v>
                </c:pt>
                <c:pt idx="6">
                  <c:v>63.2</c:v>
                </c:pt>
                <c:pt idx="7">
                  <c:v>61.78</c:v>
                </c:pt>
                <c:pt idx="8">
                  <c:v>61.04</c:v>
                </c:pt>
                <c:pt idx="9">
                  <c:v>43.57</c:v>
                </c:pt>
                <c:pt idx="10">
                  <c:v>43.55</c:v>
                </c:pt>
                <c:pt idx="11">
                  <c:v>32.770000000000003</c:v>
                </c:pt>
                <c:pt idx="12">
                  <c:v>5.59</c:v>
                </c:pt>
              </c:numCache>
            </c:numRef>
          </c:val>
        </c:ser>
        <c:dLbls>
          <c:showVal val="1"/>
        </c:dLbls>
        <c:shape val="cylinder"/>
        <c:axId val="103033088"/>
        <c:axId val="109977600"/>
        <c:axId val="0"/>
      </c:bar3DChart>
      <c:catAx>
        <c:axId val="103033088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sz="1600" b="1">
                <a:solidFill>
                  <a:srgbClr val="0000CC"/>
                </a:solidFill>
              </a:defRPr>
            </a:pPr>
            <a:endParaRPr lang="en-US"/>
          </a:p>
        </c:txPr>
        <c:crossAx val="109977600"/>
        <c:crosses val="autoZero"/>
        <c:auto val="1"/>
        <c:lblAlgn val="ctr"/>
        <c:lblOffset val="100"/>
      </c:catAx>
      <c:valAx>
        <c:axId val="109977600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03033088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 flip="none" rotWithShape="1">
          <a:gsLst>
            <a:gs pos="0">
              <a:schemeClr val="bg2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sideWall>
    <c:backWall>
      <c:spPr>
        <a:gradFill flip="none" rotWithShape="1">
          <a:gsLst>
            <a:gs pos="0">
              <a:schemeClr val="bg2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>
        <c:manualLayout>
          <c:layoutTarget val="inner"/>
          <c:xMode val="edge"/>
          <c:yMode val="edge"/>
          <c:x val="9.914570972883939E-2"/>
          <c:y val="6.1213919762591336E-2"/>
          <c:w val="0.89803247754796256"/>
          <c:h val="0.6066301934711793"/>
        </c:manualLayout>
      </c:layout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GFMIS</c:v>
                </c:pt>
              </c:strCache>
            </c:strRef>
          </c:tx>
          <c:spPr>
            <a:gradFill flip="none" rotWithShape="1">
              <a:gsLst>
                <a:gs pos="0">
                  <a:srgbClr val="FF00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1"/>
              <a:tileRect/>
            </a:gradFill>
          </c:spPr>
          <c:cat>
            <c:strRef>
              <c:f>Sheet1!$B$2:$B$14</c:f>
              <c:strCache>
                <c:ptCount val="13"/>
                <c:pt idx="0">
                  <c:v>สชป.5</c:v>
                </c:pt>
                <c:pt idx="1">
                  <c:v>คป.อุดร</c:v>
                </c:pt>
                <c:pt idx="2">
                  <c:v>คป.เลย</c:v>
                </c:pt>
                <c:pt idx="3">
                  <c:v>คป.สกล</c:v>
                </c:pt>
                <c:pt idx="4">
                  <c:v>คป.หนองคาย</c:v>
                </c:pt>
                <c:pt idx="5">
                  <c:v>คป.หนองบัว</c:v>
                </c:pt>
                <c:pt idx="6">
                  <c:v>คป.บึงกาฬ</c:v>
                </c:pt>
                <c:pt idx="7">
                  <c:v>คบ.น้ำอูน</c:v>
                </c:pt>
                <c:pt idx="8">
                  <c:v>คบ.ห้วยโมง</c:v>
                </c:pt>
                <c:pt idx="9">
                  <c:v>คบ.ห้วยหลวง</c:v>
                </c:pt>
                <c:pt idx="10">
                  <c:v>คบ.ฝายกุมฯ</c:v>
                </c:pt>
                <c:pt idx="11">
                  <c:v>ศูนย์ฯ ภูพาน</c:v>
                </c:pt>
                <c:pt idx="12">
                  <c:v>โครงการ กส.5</c:v>
                </c:pt>
              </c:strCache>
            </c:strRef>
          </c:cat>
          <c:val>
            <c:numRef>
              <c:f>Sheet1!$C$2:$C$14</c:f>
              <c:numCache>
                <c:formatCode>0.00</c:formatCode>
                <c:ptCount val="13"/>
                <c:pt idx="0">
                  <c:v>77.430000000000007</c:v>
                </c:pt>
                <c:pt idx="1">
                  <c:v>69.149999999999991</c:v>
                </c:pt>
                <c:pt idx="2">
                  <c:v>28.479999999999986</c:v>
                </c:pt>
                <c:pt idx="3">
                  <c:v>63.06</c:v>
                </c:pt>
                <c:pt idx="4">
                  <c:v>44.02</c:v>
                </c:pt>
                <c:pt idx="5">
                  <c:v>5.56</c:v>
                </c:pt>
                <c:pt idx="6">
                  <c:v>63.14</c:v>
                </c:pt>
                <c:pt idx="7">
                  <c:v>72.33</c:v>
                </c:pt>
                <c:pt idx="8">
                  <c:v>92.83</c:v>
                </c:pt>
                <c:pt idx="9">
                  <c:v>69.78</c:v>
                </c:pt>
                <c:pt idx="10">
                  <c:v>40.53</c:v>
                </c:pt>
                <c:pt idx="11">
                  <c:v>67.73</c:v>
                </c:pt>
                <c:pt idx="12">
                  <c:v>70.440000000000026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Online</c:v>
                </c:pt>
              </c:strCache>
            </c:strRef>
          </c:tx>
          <c:spPr>
            <a:gradFill>
              <a:gsLst>
                <a:gs pos="0">
                  <a:srgbClr val="006600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cat>
            <c:strRef>
              <c:f>Sheet1!$B$2:$B$14</c:f>
              <c:strCache>
                <c:ptCount val="13"/>
                <c:pt idx="0">
                  <c:v>สชป.5</c:v>
                </c:pt>
                <c:pt idx="1">
                  <c:v>คป.อุดร</c:v>
                </c:pt>
                <c:pt idx="2">
                  <c:v>คป.เลย</c:v>
                </c:pt>
                <c:pt idx="3">
                  <c:v>คป.สกล</c:v>
                </c:pt>
                <c:pt idx="4">
                  <c:v>คป.หนองคาย</c:v>
                </c:pt>
                <c:pt idx="5">
                  <c:v>คป.หนองบัว</c:v>
                </c:pt>
                <c:pt idx="6">
                  <c:v>คป.บึงกาฬ</c:v>
                </c:pt>
                <c:pt idx="7">
                  <c:v>คบ.น้ำอูน</c:v>
                </c:pt>
                <c:pt idx="8">
                  <c:v>คบ.ห้วยโมง</c:v>
                </c:pt>
                <c:pt idx="9">
                  <c:v>คบ.ห้วยหลวง</c:v>
                </c:pt>
                <c:pt idx="10">
                  <c:v>คบ.ฝายกุมฯ</c:v>
                </c:pt>
                <c:pt idx="11">
                  <c:v>ศูนย์ฯ ภูพาน</c:v>
                </c:pt>
                <c:pt idx="12">
                  <c:v>โครงการ กส.5</c:v>
                </c:pt>
              </c:strCache>
            </c:strRef>
          </c:cat>
          <c:val>
            <c:numRef>
              <c:f>Sheet1!$D$2:$D$14</c:f>
              <c:numCache>
                <c:formatCode>0.00</c:formatCode>
                <c:ptCount val="13"/>
                <c:pt idx="0">
                  <c:v>61.04</c:v>
                </c:pt>
                <c:pt idx="1">
                  <c:v>63.21</c:v>
                </c:pt>
                <c:pt idx="2">
                  <c:v>32.770000000000003</c:v>
                </c:pt>
                <c:pt idx="3">
                  <c:v>63.31</c:v>
                </c:pt>
                <c:pt idx="4">
                  <c:v>43.57</c:v>
                </c:pt>
                <c:pt idx="5">
                  <c:v>5.59</c:v>
                </c:pt>
                <c:pt idx="6">
                  <c:v>63.2</c:v>
                </c:pt>
                <c:pt idx="7">
                  <c:v>72.33</c:v>
                </c:pt>
                <c:pt idx="8">
                  <c:v>93.45</c:v>
                </c:pt>
                <c:pt idx="9">
                  <c:v>74.069999999999993</c:v>
                </c:pt>
                <c:pt idx="10">
                  <c:v>43.55</c:v>
                </c:pt>
                <c:pt idx="11">
                  <c:v>61.78</c:v>
                </c:pt>
                <c:pt idx="12">
                  <c:v>68.8</c:v>
                </c:pt>
              </c:numCache>
            </c:numRef>
          </c:val>
        </c:ser>
        <c:shape val="box"/>
        <c:axId val="99806592"/>
        <c:axId val="103145472"/>
        <c:axId val="0"/>
      </c:bar3DChart>
      <c:catAx>
        <c:axId val="99806592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b="0">
                <a:solidFill>
                  <a:srgbClr val="0000CC"/>
                </a:solidFill>
              </a:defRPr>
            </a:pPr>
            <a:endParaRPr lang="en-US"/>
          </a:p>
        </c:txPr>
        <c:crossAx val="103145472"/>
        <c:crosses val="autoZero"/>
        <c:auto val="1"/>
        <c:lblAlgn val="ctr"/>
        <c:lblOffset val="100"/>
      </c:catAx>
      <c:valAx>
        <c:axId val="103145472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99806592"/>
        <c:crosses val="autoZero"/>
        <c:crossBetween val="between"/>
        <c:majorUnit val="10"/>
      </c:valAx>
      <c:dTable>
        <c:showHorzBorder val="1"/>
        <c:showVertBorder val="1"/>
        <c:showOutline val="1"/>
        <c:showKeys val="1"/>
        <c:spPr>
          <a:noFill/>
          <a:ln w="12700">
            <a:solidFill>
              <a:srgbClr val="002060"/>
            </a:solidFill>
          </a:ln>
          <a:effectLst>
            <a:outerShdw blurRad="50800" dist="50800" dir="5400000" algn="ctr" rotWithShape="0">
              <a:schemeClr val="bg1"/>
            </a:outerShdw>
          </a:effectLst>
        </c:spPr>
        <c:txPr>
          <a:bodyPr/>
          <a:lstStyle/>
          <a:p>
            <a:pPr rtl="0">
              <a:defRPr lang="en-US" sz="18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ผลการเบิกจ่าย</c:v>
                </c:pt>
              </c:strCache>
            </c:strRef>
          </c:tx>
          <c:spPr>
            <a:solidFill>
              <a:srgbClr val="0000CC"/>
            </a:solidFill>
          </c:spPr>
          <c:dLbls>
            <c:txPr>
              <a:bodyPr rot="-5400000" vert="horz"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Sheet1!$B$2:$B$13</c:f>
              <c:strCache>
                <c:ptCount val="12"/>
                <c:pt idx="0">
                  <c:v>คบ.ห้วยโมง</c:v>
                </c:pt>
                <c:pt idx="1">
                  <c:v>คบ.ห้วยหลวง</c:v>
                </c:pt>
                <c:pt idx="2">
                  <c:v>โครงการก่อสร้าง 5</c:v>
                </c:pt>
                <c:pt idx="3">
                  <c:v>คป.สกลนคร</c:v>
                </c:pt>
                <c:pt idx="4">
                  <c:v>คบ.น้ำอูน</c:v>
                </c:pt>
                <c:pt idx="5">
                  <c:v>คป.บึงกาฬ</c:v>
                </c:pt>
                <c:pt idx="6">
                  <c:v>คป.อุดรธานี</c:v>
                </c:pt>
                <c:pt idx="7">
                  <c:v>คบ.ฝายกุมภวาปี</c:v>
                </c:pt>
                <c:pt idx="8">
                  <c:v>คป.หนองคาย</c:v>
                </c:pt>
                <c:pt idx="9">
                  <c:v>คป.เลย</c:v>
                </c:pt>
                <c:pt idx="10">
                  <c:v>ศูนย์ฯ ภูพาน</c:v>
                </c:pt>
                <c:pt idx="11">
                  <c:v>คป.หนองบัวลำภู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92.83</c:v>
                </c:pt>
                <c:pt idx="1">
                  <c:v>69.78</c:v>
                </c:pt>
                <c:pt idx="2">
                  <c:v>70.440000000000026</c:v>
                </c:pt>
                <c:pt idx="3">
                  <c:v>63.06</c:v>
                </c:pt>
                <c:pt idx="4">
                  <c:v>72.33</c:v>
                </c:pt>
                <c:pt idx="5">
                  <c:v>63.14</c:v>
                </c:pt>
                <c:pt idx="6">
                  <c:v>69.149999999999991</c:v>
                </c:pt>
                <c:pt idx="7">
                  <c:v>40.53</c:v>
                </c:pt>
                <c:pt idx="8">
                  <c:v>44.02</c:v>
                </c:pt>
                <c:pt idx="9">
                  <c:v>28.479999999999986</c:v>
                </c:pt>
                <c:pt idx="10">
                  <c:v>67.73</c:v>
                </c:pt>
                <c:pt idx="11">
                  <c:v>5.56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แผนการเบิกจ่าย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 rot="-5400000" vert="horz"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Sheet1!$B$2:$B$13</c:f>
              <c:strCache>
                <c:ptCount val="12"/>
                <c:pt idx="0">
                  <c:v>คบ.ห้วยโมง</c:v>
                </c:pt>
                <c:pt idx="1">
                  <c:v>คบ.ห้วยหลวง</c:v>
                </c:pt>
                <c:pt idx="2">
                  <c:v>โครงการก่อสร้าง 5</c:v>
                </c:pt>
                <c:pt idx="3">
                  <c:v>คป.สกลนคร</c:v>
                </c:pt>
                <c:pt idx="4">
                  <c:v>คบ.น้ำอูน</c:v>
                </c:pt>
                <c:pt idx="5">
                  <c:v>คป.บึงกาฬ</c:v>
                </c:pt>
                <c:pt idx="6">
                  <c:v>คป.อุดรธานี</c:v>
                </c:pt>
                <c:pt idx="7">
                  <c:v>คบ.ฝายกุมภวาปี</c:v>
                </c:pt>
                <c:pt idx="8">
                  <c:v>คป.หนองคาย</c:v>
                </c:pt>
                <c:pt idx="9">
                  <c:v>คป.เลย</c:v>
                </c:pt>
                <c:pt idx="10">
                  <c:v>ศูนย์ฯ ภูพาน</c:v>
                </c:pt>
                <c:pt idx="11">
                  <c:v>คป.หนองบัวลำภู</c:v>
                </c:pt>
              </c:strCache>
            </c:strRef>
          </c:cat>
          <c:val>
            <c:numRef>
              <c:f>Sheet1!$D$2:$D$13</c:f>
              <c:numCache>
                <c:formatCode>#,##0.00</c:formatCode>
                <c:ptCount val="12"/>
                <c:pt idx="0">
                  <c:v>94.11999999999999</c:v>
                </c:pt>
                <c:pt idx="1">
                  <c:v>77.66</c:v>
                </c:pt>
                <c:pt idx="2">
                  <c:v>81.36</c:v>
                </c:pt>
                <c:pt idx="3">
                  <c:v>81.169999999999987</c:v>
                </c:pt>
                <c:pt idx="4">
                  <c:v>82.02</c:v>
                </c:pt>
                <c:pt idx="5">
                  <c:v>61.790000000000013</c:v>
                </c:pt>
                <c:pt idx="6">
                  <c:v>58.52</c:v>
                </c:pt>
                <c:pt idx="7">
                  <c:v>61.93</c:v>
                </c:pt>
                <c:pt idx="8">
                  <c:v>55.58</c:v>
                </c:pt>
                <c:pt idx="9">
                  <c:v>67.14</c:v>
                </c:pt>
                <c:pt idx="10">
                  <c:v>67.400000000000006</c:v>
                </c:pt>
                <c:pt idx="11">
                  <c:v>28.27</c:v>
                </c:pt>
              </c:numCache>
            </c:numRef>
          </c:val>
        </c:ser>
        <c:dLbls>
          <c:showVal val="1"/>
        </c:dLbls>
        <c:shape val="cylinder"/>
        <c:axId val="113387008"/>
        <c:axId val="113388544"/>
        <c:axId val="0"/>
      </c:bar3DChart>
      <c:catAx>
        <c:axId val="113387008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b="0">
                <a:solidFill>
                  <a:srgbClr val="0000CC"/>
                </a:solidFill>
              </a:defRPr>
            </a:pPr>
            <a:endParaRPr lang="en-US"/>
          </a:p>
        </c:txPr>
        <c:crossAx val="113388544"/>
        <c:crosses val="autoZero"/>
        <c:auto val="1"/>
        <c:lblAlgn val="ctr"/>
        <c:lblOffset val="100"/>
      </c:catAx>
      <c:valAx>
        <c:axId val="113388544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13387008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ไตรมาส 3</c:v>
                </c:pt>
              </c:strCache>
            </c:strRef>
          </c:tx>
          <c:spPr>
            <a:solidFill>
              <a:srgbClr val="FFC000"/>
            </a:solidFill>
          </c:spPr>
          <c:dPt>
            <c:idx val="13"/>
            <c:spPr>
              <a:solidFill>
                <a:srgbClr val="0000CC"/>
              </a:solidFill>
            </c:spPr>
          </c:dPt>
          <c:dLbls>
            <c:txPr>
              <a:bodyPr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Sheet1!$B$2:$B$15</c:f>
              <c:strCache>
                <c:ptCount val="14"/>
                <c:pt idx="0">
                  <c:v>ส่วนวิศวกรรมบริหาร</c:v>
                </c:pt>
                <c:pt idx="1">
                  <c:v>คบ.ห้วยโมง</c:v>
                </c:pt>
                <c:pt idx="2">
                  <c:v>คบ.ห้วยหลวง</c:v>
                </c:pt>
                <c:pt idx="3">
                  <c:v>โครงการก่อสร้าง 5</c:v>
                </c:pt>
                <c:pt idx="4">
                  <c:v>คป.สกลนคร</c:v>
                </c:pt>
                <c:pt idx="5">
                  <c:v>คบ.น้ำอูน </c:v>
                </c:pt>
                <c:pt idx="6">
                  <c:v>คป.บึงกาฬ</c:v>
                </c:pt>
                <c:pt idx="7">
                  <c:v>คป.อุดรธานี</c:v>
                </c:pt>
                <c:pt idx="8">
                  <c:v>คบ.ฝายกุมภวาปี</c:v>
                </c:pt>
                <c:pt idx="9">
                  <c:v>คป.หนองคาย</c:v>
                </c:pt>
                <c:pt idx="10">
                  <c:v>คป.เลย</c:v>
                </c:pt>
                <c:pt idx="11">
                  <c:v>ศูนย์ฯ ภูพาน</c:v>
                </c:pt>
                <c:pt idx="12">
                  <c:v>คป.หนองบัวลำภู</c:v>
                </c:pt>
                <c:pt idx="13">
                  <c:v>กรมฯ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 formatCode="_(* #,##0.00_);_(* \(#,##0.00\);_(* &quot;-&quot;??_);_(@_)">
                  <c:v>89.55</c:v>
                </c:pt>
                <c:pt idx="1">
                  <c:v>94.11999999999999</c:v>
                </c:pt>
                <c:pt idx="2">
                  <c:v>77.66</c:v>
                </c:pt>
                <c:pt idx="3">
                  <c:v>81.36</c:v>
                </c:pt>
                <c:pt idx="4">
                  <c:v>81.169999999999987</c:v>
                </c:pt>
                <c:pt idx="5">
                  <c:v>82.02</c:v>
                </c:pt>
                <c:pt idx="6">
                  <c:v>61.790000000000013</c:v>
                </c:pt>
                <c:pt idx="7">
                  <c:v>58.52</c:v>
                </c:pt>
                <c:pt idx="8">
                  <c:v>61.93</c:v>
                </c:pt>
                <c:pt idx="9">
                  <c:v>55.58</c:v>
                </c:pt>
                <c:pt idx="10">
                  <c:v>67.14</c:v>
                </c:pt>
                <c:pt idx="11">
                  <c:v>67.400000000000006</c:v>
                </c:pt>
                <c:pt idx="12">
                  <c:v>28.27</c:v>
                </c:pt>
                <c:pt idx="13" formatCode="#,##0.00">
                  <c:v>52</c:v>
                </c:pt>
              </c:numCache>
            </c:numRef>
          </c:val>
        </c:ser>
        <c:dLbls>
          <c:showVal val="1"/>
        </c:dLbls>
        <c:shape val="cylinder"/>
        <c:axId val="113570176"/>
        <c:axId val="113571712"/>
        <c:axId val="0"/>
      </c:bar3DChart>
      <c:catAx>
        <c:axId val="113570176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sz="1200" b="0">
                <a:solidFill>
                  <a:srgbClr val="0000CC"/>
                </a:solidFill>
              </a:defRPr>
            </a:pPr>
            <a:endParaRPr lang="en-US"/>
          </a:p>
        </c:txPr>
        <c:crossAx val="113571712"/>
        <c:crosses val="autoZero"/>
        <c:auto val="1"/>
        <c:lblAlgn val="ctr"/>
        <c:lblOffset val="100"/>
      </c:catAx>
      <c:valAx>
        <c:axId val="113571712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13570176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ไตรมาส 4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Sheet1!$B$2:$B$15</c:f>
              <c:strCache>
                <c:ptCount val="14"/>
                <c:pt idx="0">
                  <c:v>ส่วนวิศวกรรมบริหาร</c:v>
                </c:pt>
                <c:pt idx="1">
                  <c:v>คบ.ห้วยโมง</c:v>
                </c:pt>
                <c:pt idx="2">
                  <c:v>คบ.ห้วยหลวง</c:v>
                </c:pt>
                <c:pt idx="3">
                  <c:v>โครงการก่อสร้าง 5</c:v>
                </c:pt>
                <c:pt idx="4">
                  <c:v>คป.สกลนคร</c:v>
                </c:pt>
                <c:pt idx="5">
                  <c:v>คบ.น้ำอูน </c:v>
                </c:pt>
                <c:pt idx="6">
                  <c:v>คป.บึงกาฬ</c:v>
                </c:pt>
                <c:pt idx="7">
                  <c:v>คป.อุดรธานี</c:v>
                </c:pt>
                <c:pt idx="8">
                  <c:v>คบ.ฝายกุมภวาปี</c:v>
                </c:pt>
                <c:pt idx="9">
                  <c:v>คป.หนองคาย</c:v>
                </c:pt>
                <c:pt idx="10">
                  <c:v>คป.เลย</c:v>
                </c:pt>
                <c:pt idx="11">
                  <c:v>ศูนย์ฯ ภูพาน</c:v>
                </c:pt>
                <c:pt idx="12">
                  <c:v>คป.หนองบัวลำภู</c:v>
                </c:pt>
                <c:pt idx="13">
                  <c:v>กรมฯ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95.72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86</c:v>
                </c:pt>
              </c:numCache>
            </c:numRef>
          </c:val>
        </c:ser>
        <c:dLbls>
          <c:showVal val="1"/>
        </c:dLbls>
        <c:shape val="cylinder"/>
        <c:axId val="113704320"/>
        <c:axId val="115656576"/>
        <c:axId val="0"/>
      </c:bar3DChart>
      <c:catAx>
        <c:axId val="1137043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sz="1200" b="0">
                <a:solidFill>
                  <a:srgbClr val="0000CC"/>
                </a:solidFill>
              </a:defRPr>
            </a:pPr>
            <a:endParaRPr lang="en-US"/>
          </a:p>
        </c:txPr>
        <c:crossAx val="115656576"/>
        <c:crosses val="autoZero"/>
        <c:auto val="1"/>
        <c:lblAlgn val="ctr"/>
        <c:lblOffset val="100"/>
      </c:catAx>
      <c:valAx>
        <c:axId val="115656576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13704320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0.0587</cdr:x>
      <cdr:y>0.42562</cdr:y>
    </cdr:from>
    <cdr:to>
      <cdr:x>0.97871</cdr:x>
      <cdr:y>0.42595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24163" y="2037157"/>
          <a:ext cx="8215430" cy="158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0.5467</cdr:x>
      <cdr:y>0.0597</cdr:y>
    </cdr:from>
    <cdr:to>
      <cdr:x>0.9707</cdr:x>
      <cdr:y>0.25373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881881" y="285745"/>
          <a:ext cx="3786214" cy="928695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</a:t>
          </a:r>
          <a:r>
            <a:rPr lang="th-TH" sz="1800" b="1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สูงกว่าเป้าหมายกรมเดือนมิถุนายน (</a:t>
          </a:r>
          <a:r>
            <a:rPr lang="en-US" sz="1800" b="1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52%</a:t>
          </a:r>
          <a:r>
            <a:rPr lang="th-TH" sz="1800" b="1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         </a:t>
          </a:r>
          <a:r>
            <a:rPr lang="th-TH" sz="1800" b="1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ต่ำกว่าเป้าหมายกรมแต่สูงกว่าภาพรวมกรม (</a:t>
          </a:r>
          <a:r>
            <a:rPr lang="en-US" sz="1800" b="1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50.72%</a:t>
          </a:r>
          <a:r>
            <a:rPr lang="th-TH" sz="1800" b="1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         </a:t>
          </a:r>
          <a:r>
            <a:rPr lang="th-TH" sz="1800" b="1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ต่ำกว่าภาพรวมกรม (</a:t>
          </a:r>
          <a:r>
            <a:rPr lang="en-US" sz="1800" b="1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50.72%</a:t>
          </a:r>
          <a:r>
            <a:rPr lang="th-TH" sz="1800" b="1" dirty="0" smtClean="0">
              <a:solidFill>
                <a:srgbClr val="FFFF00"/>
              </a:solidFill>
              <a:latin typeface="Angsana New" pitchFamily="18" charset="-34"/>
              <a:cs typeface="Angsana New" pitchFamily="18" charset="-34"/>
            </a:rPr>
            <a:t>)</a:t>
          </a:r>
          <a:endParaRPr lang="th-TH" sz="1800" b="1" dirty="0">
            <a:solidFill>
              <a:srgbClr val="FFFF00"/>
            </a:solidFill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0.5627</cdr:x>
      <cdr:y>0.12711</cdr:y>
    </cdr:from>
    <cdr:to>
      <cdr:x>0.5867</cdr:x>
      <cdr:y>0.17189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5024757" y="608397"/>
          <a:ext cx="214314" cy="214314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FF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0.5627</cdr:x>
      <cdr:y>0.18681</cdr:y>
    </cdr:from>
    <cdr:to>
      <cdr:x>0.5867</cdr:x>
      <cdr:y>0.23159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5024757" y="894149"/>
          <a:ext cx="214314" cy="214314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00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0.21505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9144000" cy="1428760"/>
        </a:xfrm>
        <a:prstGeom xmlns:a="http://schemas.openxmlformats.org/drawingml/2006/main" prst="rect">
          <a:avLst/>
        </a:prstGeom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th-TH" sz="2800" b="1" dirty="0" smtClean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rPr>
            <a:t>กราฟเปรียบเทียบ งบประมาณที่ได้รับ และ ผลการเบิกจ่าย รายผลผลิต</a:t>
          </a:r>
        </a:p>
        <a:p xmlns:a="http://schemas.openxmlformats.org/drawingml/2006/main">
          <a:pPr algn="ctr"/>
          <a:r>
            <a:rPr lang="th-TH" sz="2800" b="1" dirty="0" smtClean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rPr>
            <a:t>ตาม </a:t>
          </a:r>
          <a:r>
            <a:rPr lang="th-TH" sz="2800" b="1" dirty="0" err="1" smtClean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rPr>
            <a:t>พรบ.</a:t>
          </a:r>
          <a:r>
            <a:rPr lang="th-TH" sz="2800" b="1" dirty="0" smtClean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rPr>
            <a:t>ปี 2556</a:t>
          </a:r>
        </a:p>
        <a:p xmlns:a="http://schemas.openxmlformats.org/drawingml/2006/main">
          <a:pPr algn="ctr"/>
          <a:r>
            <a:rPr lang="th-TH" sz="2800" b="1" dirty="0" smtClean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rPr>
            <a:t>ข้อมูล ณ 1 ก.ค.56</a:t>
          </a:r>
          <a:endParaRPr lang="en-US" sz="2800" b="1" dirty="0">
            <a:solidFill>
              <a:srgbClr val="FF0000"/>
            </a:solidFill>
            <a:latin typeface="TH SarabunIT๙" pitchFamily="34" charset="-34"/>
            <a:cs typeface="TH SarabunIT๙" pitchFamily="34" charset="-34"/>
          </a:endParaRPr>
        </a:p>
      </cdr:txBody>
    </cdr:sp>
  </cdr:relSizeAnchor>
  <cdr:relSizeAnchor xmlns:cdr="http://schemas.openxmlformats.org/drawingml/2006/chartDrawing">
    <cdr:from>
      <cdr:x>0.54688</cdr:x>
      <cdr:y>0.49463</cdr:y>
    </cdr:from>
    <cdr:to>
      <cdr:x>0.60156</cdr:x>
      <cdr:y>0.54839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00628" y="3286148"/>
          <a:ext cx="50006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h-TH" sz="1600" dirty="0" smtClean="0"/>
            <a:t>53.37 %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0.74219</cdr:x>
      <cdr:y>0.80645</cdr:y>
    </cdr:from>
    <cdr:to>
      <cdr:x>0.80469</cdr:x>
      <cdr:y>0.84947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786578" y="5357850"/>
          <a:ext cx="57150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h-TH" sz="1600" dirty="0" smtClean="0"/>
            <a:t>61.89 %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0.9</cdr:x>
      <cdr:y>0.83871</cdr:y>
    </cdr:from>
    <cdr:to>
      <cdr:x>0.94532</cdr:x>
      <cdr:y>0.89248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29600" y="5572164"/>
          <a:ext cx="41436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h-TH" sz="1600" dirty="0" smtClean="0"/>
            <a:t>0 %</a:t>
          </a:r>
          <a:endParaRPr lang="en-US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0.04687</cdr:x>
      <cdr:y>0.37143</cdr:y>
    </cdr:from>
    <cdr:to>
      <cdr:x>0.96688</cdr:x>
      <cdr:y>0.37176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428596" y="1857388"/>
          <a:ext cx="8412572" cy="1651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0.57031</cdr:x>
      <cdr:y>0.05556</cdr:y>
    </cdr:from>
    <cdr:to>
      <cdr:x>0.96875</cdr:x>
      <cdr:y>0.23881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214942" y="265910"/>
          <a:ext cx="3643289" cy="877098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</a:t>
          </a:r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สูงกว่าเป้าหมายกรมเดือน</a:t>
          </a:r>
          <a:r>
            <a:rPr lang="en-US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</a:t>
          </a:r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มิถุนายน (</a:t>
          </a:r>
          <a:r>
            <a:rPr lang="en-US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52%</a:t>
          </a:r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ต่ำกว่าเป้าหมายกรมแต่สูงกว่าภาพรวมกรม (</a:t>
          </a:r>
          <a:r>
            <a:rPr lang="en-US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50.72%</a:t>
          </a:r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ต่ำกว่าภาพรวมกรม (</a:t>
          </a:r>
          <a:r>
            <a:rPr lang="en-US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50.72%</a:t>
          </a:r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  <a:endParaRPr lang="th-TH" sz="1800" b="1" dirty="0">
            <a:solidFill>
              <a:srgbClr val="FFC000"/>
            </a:solidFill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0.57813</cdr:x>
      <cdr:y>0.13433</cdr:y>
    </cdr:from>
    <cdr:to>
      <cdr:x>0.59375</cdr:x>
      <cdr:y>0.16211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5286380" y="642942"/>
          <a:ext cx="142876" cy="132955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FF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0.57813</cdr:x>
      <cdr:y>0.19403</cdr:y>
    </cdr:from>
    <cdr:to>
      <cdr:x>0.59375</cdr:x>
      <cdr:y>0.22181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5286380" y="928694"/>
          <a:ext cx="142876" cy="132955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00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0.05468</cdr:x>
      <cdr:y>0.39131</cdr:y>
    </cdr:from>
    <cdr:to>
      <cdr:x>0.97469</cdr:x>
      <cdr:y>0.39164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00034" y="1928826"/>
          <a:ext cx="8412571" cy="1627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0.5625</cdr:x>
      <cdr:y>0.04348</cdr:y>
    </cdr:from>
    <cdr:to>
      <cdr:x>0.96875</cdr:x>
      <cdr:y>0.23189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143504" y="214314"/>
          <a:ext cx="3714757" cy="928699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</a:t>
          </a:r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สูงกว่าเป้าหมายกรมเดือนมิถุนายน (</a:t>
          </a:r>
          <a:r>
            <a:rPr lang="en-US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52%</a:t>
          </a:r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ต่ำกว่าเป้าหมายกรมแต่สูงกว่าภาพรวมกรม (</a:t>
          </a:r>
          <a:r>
            <a:rPr lang="en-US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50.72%</a:t>
          </a:r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ต่ำกว่าภาพรวมกรม (</a:t>
          </a:r>
          <a:r>
            <a:rPr lang="en-US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50.72%</a:t>
          </a:r>
          <a:r>
            <a:rPr lang="th-TH" sz="1800" b="1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  <a:endParaRPr lang="th-TH" sz="1800" b="1" dirty="0">
            <a:solidFill>
              <a:srgbClr val="FFC000"/>
            </a:solidFill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0.57813</cdr:x>
      <cdr:y>0.11594</cdr:y>
    </cdr:from>
    <cdr:to>
      <cdr:x>0.59375</cdr:x>
      <cdr:y>0.14492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5286380" y="571504"/>
          <a:ext cx="142903" cy="142853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FF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0.57813</cdr:x>
      <cdr:y>0.17391</cdr:y>
    </cdr:from>
    <cdr:to>
      <cdr:x>0.59375</cdr:x>
      <cdr:y>0.2029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5286380" y="857256"/>
          <a:ext cx="142903" cy="142860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00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0.04687</cdr:x>
      <cdr:y>0</cdr:y>
    </cdr:from>
    <cdr:to>
      <cdr:x>0.12687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428596" y="0"/>
          <a:ext cx="731520" cy="308321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0.10937</cdr:x>
      <cdr:y>0.34286</cdr:y>
    </cdr:from>
    <cdr:to>
      <cdr:x>0.97656</cdr:x>
      <cdr:y>0.34319</cdr:y>
    </cdr:to>
    <cdr:sp macro="" textlink="">
      <cdr:nvSpPr>
        <cdr:cNvPr id="8" name="Straight Connector 7"/>
        <cdr:cNvSpPr/>
      </cdr:nvSpPr>
      <cdr:spPr>
        <a:xfrm xmlns:a="http://schemas.openxmlformats.org/drawingml/2006/main">
          <a:off x="1000100" y="1714512"/>
          <a:ext cx="7929585" cy="1651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0.0625</cdr:x>
      <cdr:y>0.31429</cdr:y>
    </cdr:from>
    <cdr:to>
      <cdr:x>0.98251</cdr:x>
      <cdr:y>0.31462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71472" y="1571636"/>
          <a:ext cx="8412571" cy="165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0.57812</cdr:x>
      <cdr:y>0.02857</cdr:y>
    </cdr:from>
    <cdr:to>
      <cdr:x>1</cdr:x>
      <cdr:y>0.1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572132" y="142876"/>
          <a:ext cx="3857670" cy="357195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th-TH" sz="2000" b="1" dirty="0" smtClean="0">
              <a:solidFill>
                <a:srgbClr val="FF9933"/>
              </a:solidFill>
              <a:latin typeface="TH SarabunPSK" pitchFamily="34" charset="-34"/>
              <a:cs typeface="TH SarabunPSK" pitchFamily="34" charset="-34"/>
            </a:rPr>
            <a:t>ผลเบิกจ่าย สิ้น</a:t>
          </a:r>
          <a:r>
            <a:rPr lang="th-TH" sz="2000" b="1" dirty="0" err="1" smtClean="0">
              <a:solidFill>
                <a:srgbClr val="FF9933"/>
              </a:solidFill>
              <a:latin typeface="TH SarabunPSK" pitchFamily="34" charset="-34"/>
              <a:cs typeface="TH SarabunPSK" pitchFamily="34" charset="-34"/>
            </a:rPr>
            <a:t>ไตรมาส</a:t>
          </a:r>
          <a:r>
            <a:rPr lang="th-TH" sz="2000" b="1" dirty="0" smtClean="0">
              <a:solidFill>
                <a:srgbClr val="FF9933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2000" b="1" dirty="0" smtClean="0">
              <a:solidFill>
                <a:srgbClr val="FF9933"/>
              </a:solidFill>
              <a:latin typeface="TH SarabunPSK" pitchFamily="34" charset="-34"/>
              <a:cs typeface="TH SarabunPSK" pitchFamily="34" charset="-34"/>
            </a:rPr>
            <a:t>3</a:t>
          </a:r>
          <a:endParaRPr lang="en-US" sz="2000" b="1" dirty="0">
            <a:solidFill>
              <a:srgbClr val="FF9933"/>
            </a:solidFill>
            <a:latin typeface="TH SarabunPSK" pitchFamily="34" charset="-34"/>
            <a:cs typeface="TH SarabunPSK" pitchFamily="34" charset="-34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0.05468</cdr:x>
      <cdr:y>0.34286</cdr:y>
    </cdr:from>
    <cdr:to>
      <cdr:x>0.97469</cdr:x>
      <cdr:y>0.34319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00034" y="1714512"/>
          <a:ext cx="8412571" cy="165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0.05468</cdr:x>
      <cdr:y>0.14286</cdr:y>
    </cdr:from>
    <cdr:to>
      <cdr:x>0.97469</cdr:x>
      <cdr:y>0.14319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00034" y="714380"/>
          <a:ext cx="8412571" cy="165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2971092" cy="481518"/>
          </a:xfrm>
          <a:prstGeom prst="rect">
            <a:avLst/>
          </a:prstGeom>
        </p:spPr>
        <p:txBody>
          <a:bodyPr vert="horz" lIns="92176" tIns="46087" rIns="92176" bIns="46087" rtlCol="0"/>
          <a:lstStyle>
            <a:lvl1pPr algn="l">
              <a:defRPr sz="11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5282" y="6"/>
            <a:ext cx="2971092" cy="481518"/>
          </a:xfrm>
          <a:prstGeom prst="rect">
            <a:avLst/>
          </a:prstGeom>
        </p:spPr>
        <p:txBody>
          <a:bodyPr vert="horz" lIns="92176" tIns="46087" rIns="92176" bIns="46087" rtlCol="0"/>
          <a:lstStyle>
            <a:lvl1pPr algn="r">
              <a:defRPr sz="1100"/>
            </a:lvl1pPr>
          </a:lstStyle>
          <a:p>
            <a:pPr>
              <a:defRPr/>
            </a:pPr>
            <a:fld id="{CE858C9C-EC80-4A08-A66C-E6F670896B74}" type="datetimeFigureOut">
              <a:rPr lang="th-TH"/>
              <a:pPr>
                <a:defRPr/>
              </a:pPr>
              <a:t>16/07/56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4" y="9165822"/>
            <a:ext cx="2971092" cy="483061"/>
          </a:xfrm>
          <a:prstGeom prst="rect">
            <a:avLst/>
          </a:prstGeom>
        </p:spPr>
        <p:txBody>
          <a:bodyPr vert="horz" lIns="92176" tIns="46087" rIns="92176" bIns="46087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5282" y="9165822"/>
            <a:ext cx="2971092" cy="483061"/>
          </a:xfrm>
          <a:prstGeom prst="rect">
            <a:avLst/>
          </a:prstGeom>
        </p:spPr>
        <p:txBody>
          <a:bodyPr vert="horz" lIns="92176" tIns="46087" rIns="92176" bIns="46087" rtlCol="0" anchor="b"/>
          <a:lstStyle>
            <a:lvl1pPr algn="r">
              <a:defRPr sz="1100"/>
            </a:lvl1pPr>
          </a:lstStyle>
          <a:p>
            <a:pPr>
              <a:defRPr/>
            </a:pPr>
            <a:fld id="{576A731E-3944-4532-A90C-B3E60D0CA15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2971092" cy="481518"/>
          </a:xfrm>
          <a:prstGeom prst="rect">
            <a:avLst/>
          </a:prstGeom>
        </p:spPr>
        <p:txBody>
          <a:bodyPr vert="horz" lIns="92176" tIns="46087" rIns="92176" bIns="460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282" y="6"/>
            <a:ext cx="2971092" cy="481518"/>
          </a:xfrm>
          <a:prstGeom prst="rect">
            <a:avLst/>
          </a:prstGeom>
        </p:spPr>
        <p:txBody>
          <a:bodyPr vert="horz" lIns="92176" tIns="46087" rIns="92176" bIns="460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B28A4D5D-2459-4BF9-B235-C98DCD201D5C}" type="datetimeFigureOut">
              <a:rPr lang="en-US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3900"/>
            <a:ext cx="4829175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6" tIns="46087" rIns="92176" bIns="4608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37" y="4583686"/>
            <a:ext cx="5486726" cy="4342917"/>
          </a:xfrm>
          <a:prstGeom prst="rect">
            <a:avLst/>
          </a:prstGeom>
        </p:spPr>
        <p:txBody>
          <a:bodyPr vert="horz" lIns="92176" tIns="46087" rIns="92176" bIns="4608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165822"/>
            <a:ext cx="2971092" cy="483061"/>
          </a:xfrm>
          <a:prstGeom prst="rect">
            <a:avLst/>
          </a:prstGeom>
        </p:spPr>
        <p:txBody>
          <a:bodyPr vert="horz" lIns="92176" tIns="46087" rIns="92176" bIns="460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282" y="9165822"/>
            <a:ext cx="2971092" cy="483061"/>
          </a:xfrm>
          <a:prstGeom prst="rect">
            <a:avLst/>
          </a:prstGeom>
        </p:spPr>
        <p:txBody>
          <a:bodyPr vert="horz" lIns="92176" tIns="46087" rIns="92176" bIns="460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F05D59BD-6EA2-46E7-9E54-0F4813CF6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22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22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22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22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22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22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358188" y="6273800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6175C82-EC67-4F28-95DD-7675E4327594}" type="slidenum">
              <a:rPr lang="en-US" b="1">
                <a:latin typeface="Browallia New" pitchFamily="34" charset="-34"/>
                <a:cs typeface="Browallia New" pitchFamily="34" charset="-34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7" r:id="rId1"/>
    <p:sldLayoutId id="2147485118" r:id="rId2"/>
    <p:sldLayoutId id="2147485119" r:id="rId3"/>
    <p:sldLayoutId id="2147485120" r:id="rId4"/>
    <p:sldLayoutId id="2147485121" r:id="rId5"/>
    <p:sldLayoutId id="2147485122" r:id="rId6"/>
    <p:sldLayoutId id="2147485123" r:id="rId7"/>
    <p:sldLayoutId id="2147485124" r:id="rId8"/>
    <p:sldLayoutId id="2147485125" r:id="rId9"/>
    <p:sldLayoutId id="2147485126" r:id="rId10"/>
    <p:sldLayoutId id="2147485127" r:id="rId11"/>
    <p:sldLayoutId id="2147485128" r:id="rId12"/>
    <p:sldLayoutId id="2147485129" r:id="rId13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358188" y="6273800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6175C82-EC67-4F28-95DD-7675E4327594}" type="slidenum">
              <a:rPr lang="en-US" b="1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1" dirty="0">
              <a:solidFill>
                <a:prstClr val="black"/>
              </a:solidFill>
              <a:latin typeface="Browallia New" pitchFamily="34" charset="-34"/>
              <a:cs typeface="Browallia New" pitchFamily="34" charset="-3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31" r:id="rId1"/>
    <p:sldLayoutId id="2147485132" r:id="rId2"/>
    <p:sldLayoutId id="2147485133" r:id="rId3"/>
    <p:sldLayoutId id="2147485134" r:id="rId4"/>
    <p:sldLayoutId id="2147485135" r:id="rId5"/>
    <p:sldLayoutId id="2147485136" r:id="rId6"/>
    <p:sldLayoutId id="2147485137" r:id="rId7"/>
    <p:sldLayoutId id="2147485138" r:id="rId8"/>
    <p:sldLayoutId id="2147485139" r:id="rId9"/>
    <p:sldLayoutId id="2147485140" r:id="rId10"/>
    <p:sldLayoutId id="2147485141" r:id="rId11"/>
    <p:sldLayoutId id="2147485142" r:id="rId12"/>
    <p:sldLayoutId id="2147485143" r:id="rId13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64614C2-0315-4FB1-9D43-44996E67F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358188" y="6273800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6175C82-EC67-4F28-95DD-7675E4327594}" type="slidenum">
              <a:rPr lang="en-US" b="1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1" dirty="0">
              <a:solidFill>
                <a:prstClr val="black"/>
              </a:solidFill>
              <a:latin typeface="Browallia New" pitchFamily="34" charset="-34"/>
              <a:cs typeface="Browallia New" pitchFamily="34" charset="-3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5" r:id="rId1"/>
    <p:sldLayoutId id="2147485146" r:id="rId2"/>
    <p:sldLayoutId id="2147485147" r:id="rId3"/>
    <p:sldLayoutId id="2147485148" r:id="rId4"/>
    <p:sldLayoutId id="2147485149" r:id="rId5"/>
    <p:sldLayoutId id="2147485150" r:id="rId6"/>
    <p:sldLayoutId id="2147485151" r:id="rId7"/>
    <p:sldLayoutId id="2147485152" r:id="rId8"/>
    <p:sldLayoutId id="2147485153" r:id="rId9"/>
    <p:sldLayoutId id="2147485154" r:id="rId10"/>
    <p:sldLayoutId id="2147485155" r:id="rId11"/>
    <p:sldLayoutId id="2147485156" r:id="rId12"/>
    <p:sldLayoutId id="2147485157" r:id="rId13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Microsoft_Office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4714884"/>
            <a:ext cx="7143800" cy="1214446"/>
          </a:xfrm>
          <a:ln w="25400" cap="rnd" cmpd="sng">
            <a:solidFill>
              <a:schemeClr val="accent2">
                <a:lumMod val="75000"/>
              </a:schemeClr>
            </a:solidFill>
            <a:prstDash val="sysDash"/>
          </a:ln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th-TH" sz="3200" b="1" spc="50" dirty="0" smtClean="0">
                <a:ln w="11430"/>
                <a:solidFill>
                  <a:srgbClr val="008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cs typeface="Tahoma" pitchFamily="34" charset="0"/>
              </a:rPr>
              <a:t>รายงาน ณ วันที่ 1 กรกฎาคม 2556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034" y="1285860"/>
            <a:ext cx="8286808" cy="193899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รายงานผลการเบิกจ่าย </a:t>
            </a:r>
          </a:p>
          <a:p>
            <a:pPr algn="ctr"/>
            <a:r>
              <a:rPr lang="th-TH" sz="4000" b="1" spc="50" dirty="0" err="1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5 </a:t>
            </a:r>
            <a:br>
              <a:rPr lang="th-TH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th-TH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ประจำปีงบประมาณ พ.ศ. </a:t>
            </a:r>
            <a:r>
              <a:rPr lang="en-US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2556</a:t>
            </a:r>
            <a:r>
              <a:rPr lang="th-TH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endParaRPr lang="th-TH" sz="4000" b="1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142976" y="3362926"/>
            <a:ext cx="7143800" cy="92333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สิ้น</a:t>
            </a:r>
            <a:r>
              <a:rPr lang="th-TH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ไตรมาส</a:t>
            </a:r>
            <a:r>
              <a:rPr lang="th-TH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3 (มิถุนายน 2556)</a:t>
            </a:r>
            <a:endParaRPr lang="th-TH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285860"/>
          <a:ext cx="91440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357166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กราฟแสดงการบันทึกผลการเบิกจ่าย</a:t>
            </a:r>
            <a:r>
              <a:rPr lang="th-TH" sz="2400" b="1" dirty="0" smtClean="0"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th-TH" sz="2200" b="1" dirty="0" smtClean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ใน</a:t>
            </a:r>
            <a:r>
              <a:rPr lang="th-TH" sz="2200" b="1" dirty="0" smtClean="0"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 ระบบติดตาม 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Online </a:t>
            </a:r>
            <a:r>
              <a:rPr lang="th-TH" sz="2200" b="1" dirty="0" smtClean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และ</a:t>
            </a:r>
            <a:r>
              <a:rPr lang="th-TH" sz="2200" b="1" dirty="0" smtClean="0"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 ระบบ</a:t>
            </a:r>
            <a:r>
              <a:rPr lang="th-TH" sz="2200" b="1" dirty="0" smtClean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GFMIS </a:t>
            </a:r>
            <a:r>
              <a:rPr lang="th-TH" sz="2200" b="1" dirty="0" smtClean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ของ </a:t>
            </a:r>
            <a:r>
              <a:rPr lang="th-TH" sz="2200" b="1" dirty="0" err="1" smtClean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2200" b="1" dirty="0" smtClean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5</a:t>
            </a:r>
          </a:p>
          <a:p>
            <a:pPr algn="ctr"/>
            <a:r>
              <a:rPr lang="th-TH" sz="2000" b="1" dirty="0" smtClean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ณ วันที่ 1 กรกฎาคม พ.ศ. 2556  </a:t>
            </a:r>
            <a:endParaRPr lang="th-TH" sz="2000" b="1" dirty="0">
              <a:solidFill>
                <a:srgbClr val="0000CC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472" y="6494198"/>
            <a:ext cx="814393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3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หมายเหตุ </a:t>
            </a:r>
            <a:r>
              <a:rPr lang="en-US" sz="1300" b="1" dirty="0" smtClean="0">
                <a:solidFill>
                  <a:srgbClr val="0000CC"/>
                </a:solidFill>
              </a:rPr>
              <a:t>:  </a:t>
            </a:r>
            <a:r>
              <a:rPr lang="th-TH" sz="1300" b="1" dirty="0" smtClean="0">
                <a:solidFill>
                  <a:srgbClr val="0000CC"/>
                </a:solidFill>
              </a:rPr>
              <a:t> </a:t>
            </a:r>
            <a:r>
              <a:rPr lang="th-TH" sz="1300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เป้าหมายกรมเดือน มิถุนายน 2556 52</a:t>
            </a:r>
            <a:r>
              <a:rPr lang="en-US" sz="1300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%</a:t>
            </a:r>
            <a:r>
              <a:rPr lang="th-TH" sz="1300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ภาพรวมกรม ณ 1 กรกฎาคม 2556 50.72</a:t>
            </a:r>
            <a:r>
              <a:rPr lang="en-US" sz="1300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%</a:t>
            </a:r>
            <a:r>
              <a:rPr lang="th-TH" sz="1300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3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13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13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37"/>
          <p:cNvSpPr txBox="1">
            <a:spLocks noChangeArrowheads="1"/>
          </p:cNvSpPr>
          <p:nvPr/>
        </p:nvSpPr>
        <p:spPr>
          <a:xfrm>
            <a:off x="0" y="714356"/>
            <a:ext cx="9144000" cy="857208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th-TH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th-TH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การบันทึกผลการเบิกจ่ายใน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ระบบติดตาม </a:t>
            </a:r>
            <a:r>
              <a:rPr lang="en-US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Online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และ</a:t>
            </a:r>
            <a:r>
              <a:rPr lang="th-TH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ระบบ </a:t>
            </a:r>
            <a:r>
              <a:rPr lang="en-US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GFMIS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</a:p>
          <a:p>
            <a:pPr algn="ctr"/>
            <a:r>
              <a:rPr lang="th-TH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ของ </a:t>
            </a:r>
            <a:r>
              <a:rPr lang="th-TH" sz="3200" b="1" spc="50" dirty="0" err="1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สชป.</a:t>
            </a:r>
            <a:r>
              <a:rPr lang="th-TH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5  ณ 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วันที่ 1 กรกฎาคม 2556</a:t>
            </a:r>
            <a:r>
              <a:rPr lang="en-US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 </a:t>
            </a:r>
          </a:p>
          <a:p>
            <a:pPr algn="ctr"/>
            <a:r>
              <a:rPr lang="en-US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 </a:t>
            </a:r>
            <a:endParaRPr lang="th-TH" sz="36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owalliaUPC" pitchFamily="34" charset="-34"/>
              <a:cs typeface="BrowalliaUPC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1643045"/>
          <a:ext cx="7786742" cy="4877997"/>
        </p:xfrm>
        <a:graphic>
          <a:graphicData uri="http://schemas.openxmlformats.org/drawingml/2006/table">
            <a:tbl>
              <a:tblPr/>
              <a:tblGrid>
                <a:gridCol w="2571768"/>
                <a:gridCol w="2071702"/>
                <a:gridCol w="1788950"/>
                <a:gridCol w="1354322"/>
              </a:tblGrid>
              <a:tr h="3025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หน่วยงานฯ ระดับโครงการ</a:t>
                      </a: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 ก.ค. 2556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ผลต่าง (%)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</a:tr>
              <a:tr h="30254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(เป้ากรม 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52.00%) 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254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sng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ข้อมูล </a:t>
                      </a:r>
                      <a:r>
                        <a:rPr lang="en-US" sz="1800" b="1" i="0" u="sng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GFMIS</a:t>
                      </a: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sng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ข้อมูล </a:t>
                      </a:r>
                      <a:r>
                        <a:rPr lang="en-US" sz="1800" b="1" i="0" u="sng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online</a:t>
                      </a: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สชป.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77.43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CC"/>
                          </a:solidFill>
                          <a:latin typeface="Angsana New"/>
                        </a:rPr>
                        <a:t>61.04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/>
                        </a:rPr>
                        <a:t>16.39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อุดรธานี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/>
                        </a:rPr>
                        <a:t>69.15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CC"/>
                          </a:solidFill>
                          <a:latin typeface="Angsana New"/>
                        </a:rPr>
                        <a:t>63.21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/>
                        </a:rPr>
                        <a:t>5.94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28.48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CC"/>
                          </a:solidFill>
                          <a:latin typeface="Angsana New"/>
                        </a:rPr>
                        <a:t>32.77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/>
                        </a:rPr>
                        <a:t>-4.29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สกลนคร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/>
                        </a:rPr>
                        <a:t>63.06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CC"/>
                          </a:solidFill>
                          <a:latin typeface="Angsana New"/>
                        </a:rPr>
                        <a:t>63.31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/>
                        </a:rPr>
                        <a:t>-0.25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หนองคาย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44.02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CC"/>
                          </a:solidFill>
                          <a:latin typeface="Angsana New"/>
                        </a:rPr>
                        <a:t>43.57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/>
                        </a:rPr>
                        <a:t>0.45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หนองบัวลำภู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5.56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CC"/>
                          </a:solidFill>
                          <a:latin typeface="Angsana New"/>
                        </a:rPr>
                        <a:t>5.59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/>
                        </a:rPr>
                        <a:t>-0.03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บึงกาฬ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63.14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63.20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/>
                        </a:rPr>
                        <a:t>-0.06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คบ.น้ำ</a:t>
                      </a:r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อูน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72.33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72.33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คบ.ห้วยโมง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92.83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93.45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/>
                        </a:rPr>
                        <a:t>-0.62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196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คบ.ห้วยหลวง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69.78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74.07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/>
                        </a:rPr>
                        <a:t>-4.29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คบ.ฝายกุม</a:t>
                      </a:r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ภวา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ปี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40.53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43.55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/>
                        </a:rPr>
                        <a:t>-3.02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ศูนย์ฯ ภูพาน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/>
                        </a:rPr>
                        <a:t>67.73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/>
                        </a:rPr>
                        <a:t>61.78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/>
                        </a:rPr>
                        <a:t>5.95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025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โครงการก่อสร้าง 5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70.44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/>
                        </a:rPr>
                        <a:t>68.80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/>
                        </a:rPr>
                        <a:t>1.64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715008" y="6572272"/>
            <a:ext cx="3057524" cy="285728"/>
          </a:xfrm>
        </p:spPr>
        <p:txBody>
          <a:bodyPr>
            <a:normAutofit fontScale="55000" lnSpcReduction="20000"/>
          </a:bodyPr>
          <a:lstStyle/>
          <a:p>
            <a:r>
              <a:rPr lang="th-TH" b="1" dirty="0" smtClean="0">
                <a:solidFill>
                  <a:srgbClr val="FF0000"/>
                </a:solidFill>
              </a:rPr>
              <a:t>ข้อมูล ณ 2 เม.ย.56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>
          <a:xfrm>
            <a:off x="649442" y="0"/>
            <a:ext cx="7923086" cy="150017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ตารางแสดงแผน-ผลการเบิกจ่าย</a:t>
            </a:r>
            <a:r>
              <a:rPr lang="en-US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(cash flow)</a:t>
            </a:r>
            <a:br>
              <a:rPr lang="en-US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รายจ่ายลงทุน ปี 2556 ของแต่ละหน่วยงาน ในเขต </a:t>
            </a:r>
            <a:r>
              <a:rPr lang="th-TH" sz="3200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สชป.</a:t>
            </a: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</a:t>
            </a:r>
            <a:b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สิ้น</a:t>
            </a:r>
            <a:r>
              <a:rPr lang="th-TH" sz="3200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ไตรมาส</a:t>
            </a: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endParaRPr lang="en-US" sz="32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642910" y="1500174"/>
          <a:ext cx="7929618" cy="4857782"/>
        </p:xfrm>
        <a:graphic>
          <a:graphicData uri="http://schemas.openxmlformats.org/drawingml/2006/table">
            <a:tbl>
              <a:tblPr/>
              <a:tblGrid>
                <a:gridCol w="2691705"/>
                <a:gridCol w="1745971"/>
                <a:gridCol w="1745971"/>
                <a:gridCol w="1745971"/>
              </a:tblGrid>
              <a:tr h="439321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แผนเบิกจ่าย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ผลเบิกจ่าย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ผลต่าง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99"/>
                    </a:solidFill>
                  </a:tcPr>
                </a:tc>
              </a:tr>
              <a:tr h="439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ผล-แผน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คบ.ห้วยโมง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94.12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92.83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-1.29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คบ.ห้วยหลวง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77.66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69.78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-7.88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โครงการก่อสร้าง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81.36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70.44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-10.92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คป.สกลนคร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81.17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63.06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-18.11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คบ.น้ำอูน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82.02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72.33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-9.69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คป.บึงกาฬ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61.79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63.14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1.35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คป.อุดรธานี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58.52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69.15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10.63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คบ.ฝายกุมภวาปี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61.93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40.53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-21.4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คป.หนองคาย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55.58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44.02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-11.56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คป.เลย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67.14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28.48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-38.66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ศูนย์ฯ ภูพาน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67.4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67.73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0.33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คป.หนองบัวลำภู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28.27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H SarabunPSK"/>
                        </a:rPr>
                        <a:t>5.56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/>
                        </a:rPr>
                        <a:t>-22.71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142852"/>
            <a:ext cx="9144000" cy="168401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กราฟแสดงการเปรียบเทียบ ผลการเบิกจ่าย กับ</a:t>
            </a:r>
            <a:r>
              <a:rPr lang="en-US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CASHFLOW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รายจ่ายลงทุน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2556 </a:t>
            </a:r>
            <a:endParaRPr lang="en-US" sz="2000" b="1" spc="50" dirty="0" smtClean="0">
              <a:ln w="11430"/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ณ สิ้น</a:t>
            </a:r>
            <a:r>
              <a:rPr lang="th-TH" sz="2000" b="1" spc="50" dirty="0" err="1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ไตรมาส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</a:b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6348" y="2357430"/>
            <a:ext cx="3857652" cy="3693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solidFill>
                  <a:srgbClr val="FFC000"/>
                </a:solidFill>
              </a:rPr>
              <a:t>แผนการเบิกจ่าย  </a:t>
            </a:r>
            <a:r>
              <a:rPr lang="en-US" dirty="0" smtClean="0">
                <a:solidFill>
                  <a:srgbClr val="FFC000"/>
                </a:solidFill>
              </a:rPr>
              <a:t>CASHFLOW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5286380" y="2357430"/>
            <a:ext cx="214314" cy="357190"/>
          </a:xfrm>
          <a:prstGeom prst="roundRect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5286380" y="2000240"/>
            <a:ext cx="214314" cy="357190"/>
          </a:xfrm>
          <a:prstGeom prst="round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" name="ตัวเชื่อมต่อตรง 9"/>
          <p:cNvCxnSpPr/>
          <p:nvPr/>
        </p:nvCxnSpPr>
        <p:spPr>
          <a:xfrm>
            <a:off x="571472" y="3214686"/>
            <a:ext cx="8429684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คำบรรยายภาพแบบสี่เหลี่ยมมุมมน 10"/>
          <p:cNvSpPr/>
          <p:nvPr/>
        </p:nvSpPr>
        <p:spPr>
          <a:xfrm>
            <a:off x="857224" y="714356"/>
            <a:ext cx="2143140" cy="785818"/>
          </a:xfrm>
          <a:prstGeom prst="wedgeRoundRectCallout">
            <a:avLst>
              <a:gd name="adj1" fmla="val -22745"/>
              <a:gd name="adj2" fmla="val 267438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prstClr val="white"/>
                </a:solidFill>
              </a:rPr>
              <a:t>ค่าเฉลี่ยแผนการ เบิกจ่าย</a:t>
            </a:r>
            <a:r>
              <a:rPr lang="en-US" dirty="0" smtClean="0">
                <a:solidFill>
                  <a:prstClr val="white"/>
                </a:solidFill>
              </a:rPr>
              <a:t> (</a:t>
            </a:r>
            <a:r>
              <a:rPr lang="en-US" dirty="0" err="1" smtClean="0">
                <a:solidFill>
                  <a:prstClr val="white"/>
                </a:solidFill>
              </a:rPr>
              <a:t>cashflow</a:t>
            </a:r>
            <a:r>
              <a:rPr lang="en-US" dirty="0" smtClean="0">
                <a:solidFill>
                  <a:prstClr val="white"/>
                </a:solidFill>
              </a:rPr>
              <a:t>)</a:t>
            </a:r>
            <a:r>
              <a:rPr lang="th-TH" dirty="0" smtClean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67.73</a:t>
            </a:r>
            <a:r>
              <a:rPr lang="th-TH" dirty="0" smtClean="0">
                <a:solidFill>
                  <a:prstClr val="white"/>
                </a:solidFill>
              </a:rPr>
              <a:t> %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คำบรรยายภาพแบบสี่เหลี่ยมมุมมน 11"/>
          <p:cNvSpPr/>
          <p:nvPr/>
        </p:nvSpPr>
        <p:spPr>
          <a:xfrm>
            <a:off x="5715008" y="1142984"/>
            <a:ext cx="2143140" cy="785818"/>
          </a:xfrm>
          <a:prstGeom prst="wedgeRoundRectCallout">
            <a:avLst>
              <a:gd name="adj1" fmla="val -94067"/>
              <a:gd name="adj2" fmla="val 241387"/>
              <a:gd name="adj3" fmla="val 16667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prstClr val="white"/>
                </a:solidFill>
              </a:rPr>
              <a:t>ผลการเบิกจ่าย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th-TH" dirty="0" smtClean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59.24</a:t>
            </a:r>
            <a:r>
              <a:rPr lang="th-TH" dirty="0" smtClean="0">
                <a:solidFill>
                  <a:prstClr val="white"/>
                </a:solidFill>
              </a:rPr>
              <a:t>%</a:t>
            </a:r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142852"/>
            <a:ext cx="9144000" cy="168401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กราฟการเปรียบเทียบ </a:t>
            </a:r>
            <a:r>
              <a:rPr lang="en-US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CASHFLOW</a:t>
            </a: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กับเป้าการเบิกจ่ายของกรม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รายจ่ายลงทุน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2556 </a:t>
            </a:r>
            <a:endParaRPr lang="en-US" sz="2000" b="1" spc="50" dirty="0" smtClean="0">
              <a:ln w="11430"/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err="1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ไตรมาส</a:t>
            </a:r>
            <a:r>
              <a:rPr lang="en-US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3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</a:b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1571612"/>
            <a:ext cx="45272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เป้าหมายกรม 5</a:t>
            </a:r>
            <a:r>
              <a:rPr lang="en-US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th-TH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%  เป้าหมายรัฐบาล </a:t>
            </a:r>
            <a:r>
              <a:rPr lang="en-US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50</a:t>
            </a:r>
            <a:r>
              <a:rPr lang="th-TH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%</a:t>
            </a:r>
            <a:endParaRPr lang="en-US" sz="28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คำบรรยายภาพแบบสี่เหลี่ยมมุมมน 5"/>
          <p:cNvSpPr/>
          <p:nvPr/>
        </p:nvSpPr>
        <p:spPr>
          <a:xfrm>
            <a:off x="714348" y="714356"/>
            <a:ext cx="2143140" cy="785818"/>
          </a:xfrm>
          <a:prstGeom prst="wedgeRoundRectCallout">
            <a:avLst>
              <a:gd name="adj1" fmla="val 4638"/>
              <a:gd name="adj2" fmla="val 277858"/>
              <a:gd name="adj3" fmla="val 16667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prstClr val="white"/>
                </a:solidFill>
              </a:rPr>
              <a:t>ค่าเฉลี่ยแผนการ เบิกจ่าย</a:t>
            </a:r>
            <a:r>
              <a:rPr lang="en-US" dirty="0" smtClean="0">
                <a:solidFill>
                  <a:prstClr val="white"/>
                </a:solidFill>
              </a:rPr>
              <a:t> (</a:t>
            </a:r>
            <a:r>
              <a:rPr lang="en-US" dirty="0" err="1" smtClean="0">
                <a:solidFill>
                  <a:prstClr val="white"/>
                </a:solidFill>
              </a:rPr>
              <a:t>cashflow</a:t>
            </a:r>
            <a:r>
              <a:rPr lang="en-US" dirty="0" smtClean="0">
                <a:solidFill>
                  <a:prstClr val="white"/>
                </a:solidFill>
              </a:rPr>
              <a:t>)</a:t>
            </a:r>
            <a:r>
              <a:rPr lang="th-TH" dirty="0" smtClean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67.73</a:t>
            </a:r>
            <a:r>
              <a:rPr lang="th-TH" dirty="0" smtClean="0">
                <a:solidFill>
                  <a:prstClr val="white"/>
                </a:solidFill>
              </a:rPr>
              <a:t> %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ตัวเชื่อมต่อตรง 8"/>
          <p:cNvCxnSpPr/>
          <p:nvPr/>
        </p:nvCxnSpPr>
        <p:spPr>
          <a:xfrm>
            <a:off x="642910" y="3357562"/>
            <a:ext cx="8286808" cy="0"/>
          </a:xfrm>
          <a:prstGeom prst="line">
            <a:avLst/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คำบรรยายภาพแบบสี่เหลี่ยมมุมมน 9"/>
          <p:cNvSpPr/>
          <p:nvPr/>
        </p:nvSpPr>
        <p:spPr>
          <a:xfrm>
            <a:off x="7000860" y="1214422"/>
            <a:ext cx="2143140" cy="785818"/>
          </a:xfrm>
          <a:prstGeom prst="wedgeRoundRectCallout">
            <a:avLst>
              <a:gd name="adj1" fmla="val -70505"/>
              <a:gd name="adj2" fmla="val 246597"/>
              <a:gd name="adj3" fmla="val 16667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prstClr val="white"/>
                </a:solidFill>
              </a:rPr>
              <a:t>ผลการเบิกจ่าย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th-TH" dirty="0" smtClean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59.24</a:t>
            </a:r>
            <a:r>
              <a:rPr lang="th-TH" dirty="0" smtClean="0">
                <a:solidFill>
                  <a:prstClr val="white"/>
                </a:solidFill>
              </a:rPr>
              <a:t> %</a:t>
            </a:r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142852"/>
            <a:ext cx="9144000" cy="168401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กราฟการเปรียบเทียบ </a:t>
            </a:r>
            <a:r>
              <a:rPr lang="en-US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CASHFLOW</a:t>
            </a: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กับเป้าการเบิกจ่ายของกรม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รายจ่ายลงทุน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2556 </a:t>
            </a:r>
            <a:endParaRPr lang="en-US" sz="2000" b="1" spc="50" dirty="0" smtClean="0">
              <a:ln w="11430"/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err="1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ไตรมาส</a:t>
            </a:r>
            <a:r>
              <a:rPr lang="en-US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4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</a:b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1500174"/>
            <a:ext cx="4232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dirty="0" smtClean="0">
                <a:solidFill>
                  <a:srgbClr val="FF0000"/>
                </a:solidFill>
              </a:rPr>
              <a:t>เป้าหมายกรม 86 %  เป้าหมายรัฐบาล 80 %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คำบรรยายภาพแบบสี่เหลี่ยมมุมมน 5"/>
          <p:cNvSpPr/>
          <p:nvPr/>
        </p:nvSpPr>
        <p:spPr>
          <a:xfrm>
            <a:off x="7000860" y="1000108"/>
            <a:ext cx="2143140" cy="785818"/>
          </a:xfrm>
          <a:prstGeom prst="wedgeRoundRectCallout">
            <a:avLst>
              <a:gd name="adj1" fmla="val -85789"/>
              <a:gd name="adj2" fmla="val 119813"/>
              <a:gd name="adj3" fmla="val 16667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ค่าเฉลี่ยแผนการ เบิกจ่าย</a:t>
            </a:r>
            <a:r>
              <a:rPr lang="en-US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(</a:t>
            </a:r>
            <a:r>
              <a:rPr lang="en-US" dirty="0" err="1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cashflow</a:t>
            </a:r>
            <a:r>
              <a:rPr lang="en-US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9</a:t>
            </a:r>
            <a:r>
              <a:rPr lang="en-US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9.06</a:t>
            </a:r>
            <a:r>
              <a:rPr lang="th-TH" dirty="0" smtClean="0">
                <a:solidFill>
                  <a:prstClr val="white"/>
                </a:solidFill>
                <a:latin typeface="TH SarabunIT๙" pitchFamily="34" charset="-34"/>
                <a:cs typeface="TH SarabunIT๙" pitchFamily="34" charset="-34"/>
              </a:rPr>
              <a:t> %</a:t>
            </a:r>
            <a:endParaRPr lang="en-US" dirty="0">
              <a:solidFill>
                <a:prstClr val="white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9" name="ตัวเชื่อมต่อตรง 8"/>
          <p:cNvCxnSpPr/>
          <p:nvPr/>
        </p:nvCxnSpPr>
        <p:spPr>
          <a:xfrm>
            <a:off x="571472" y="2214554"/>
            <a:ext cx="8429684" cy="0"/>
          </a:xfrm>
          <a:prstGeom prst="line">
            <a:avLst/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286380" y="6572272"/>
            <a:ext cx="3200400" cy="285728"/>
          </a:xfrm>
        </p:spPr>
        <p:txBody>
          <a:bodyPr>
            <a:normAutofit fontScale="55000" lnSpcReduction="20000"/>
          </a:bodyPr>
          <a:lstStyle/>
          <a:p>
            <a:r>
              <a:rPr lang="th-TH" b="1" dirty="0" smtClean="0">
                <a:solidFill>
                  <a:srgbClr val="FF0000"/>
                </a:solidFill>
              </a:rPr>
              <a:t>ข้อมูล ณ  1  ก.ค.56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851648" cy="857256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ข้อเสนอ/พิจารณา</a:t>
            </a:r>
            <a:endParaRPr lang="en-US" sz="6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071546"/>
            <a:ext cx="814393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จากแผนการเบิกจ่าย ที่ แต่ละหน่วยงาน วางแผนไว้ หากสิ้น</a:t>
            </a:r>
            <a:r>
              <a:rPr lang="th-TH" sz="2800" b="1" dirty="0" err="1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ไตรมาส</a:t>
            </a:r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4 </a:t>
            </a:r>
            <a:r>
              <a:rPr lang="th-TH" sz="2800" b="1" dirty="0" err="1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สชป.</a:t>
            </a:r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5  จะมีแผนการเบิกจ่าย  9</a:t>
            </a:r>
            <a:r>
              <a:rPr lang="en-US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9.06</a:t>
            </a:r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%  เกินเป้าหมายกรม และรัฐบาล </a:t>
            </a:r>
            <a:endParaRPr lang="en-US" sz="28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429000"/>
            <a:ext cx="8143932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1.มีแผนกันเงินเหลื่อมปี ของ</a:t>
            </a:r>
          </a:p>
          <a:p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1.1 โครงการชลประทานเลย จำนวน 1 รายการ แผนกันเงิน 4.864 ล้านบาท</a:t>
            </a:r>
          </a:p>
          <a:p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1.2 โครงการชลประทานบึงกาฬ จำนวน  2 รายการ แผนกันเงิน 3.16 ล้านบาท</a:t>
            </a:r>
          </a:p>
          <a:p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1.3 โครงการก่อสร้าง </a:t>
            </a:r>
            <a:r>
              <a:rPr lang="th-TH" sz="2800" b="1" dirty="0" err="1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สชป.</a:t>
            </a:r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5 จำนวน 2 รายการ  แผนกันเงิน 21.443 ล้านบาท</a:t>
            </a:r>
          </a:p>
          <a:p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2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วงเงินงบประมาณ ที่คาดว่าจะขอกันเงินเหลื่อมปี 29.468 ล้านบาท</a:t>
            </a:r>
            <a:endParaRPr lang="en-US" sz="28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642910" y="2285992"/>
            <a:ext cx="7851648" cy="85725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ข้อ</a:t>
            </a:r>
            <a:r>
              <a:rPr lang="th-TH" sz="60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H SarabunPSK" pitchFamily="34" charset="-34"/>
                <a:ea typeface="+mj-ea"/>
                <a:cs typeface="TH SarabunPSK" pitchFamily="34" charset="-34"/>
              </a:rPr>
              <a:t>เท็จจริง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5929330"/>
            <a:ext cx="5295039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3200" b="1" dirty="0" smtClean="0">
                <a:solidFill>
                  <a:srgbClr val="0000CC"/>
                </a:solidFill>
                <a:latin typeface="TH SarabunIT๙" pitchFamily="34" charset="-34"/>
                <a:cs typeface="TH SarabunIT๙" pitchFamily="34" charset="-34"/>
              </a:rPr>
              <a:t>คาดการณ์เบิกจ่ายจริง  ประมาณ  95.78 % </a:t>
            </a:r>
            <a:endParaRPr lang="en-US" sz="3200" b="1" dirty="0">
              <a:solidFill>
                <a:srgbClr val="0000CC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638800" y="5791200"/>
            <a:ext cx="3200400" cy="685800"/>
          </a:xfrm>
        </p:spPr>
        <p:txBody>
          <a:bodyPr/>
          <a:lstStyle/>
          <a:p>
            <a:r>
              <a:rPr lang="th-TH" b="1" dirty="0" smtClean="0">
                <a:solidFill>
                  <a:srgbClr val="FF0000"/>
                </a:solidFill>
              </a:rPr>
              <a:t>ข้อมูล ณ 1 ก.ค.56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851648" cy="4914936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งานกันเงินเหลื่อมปี </a:t>
            </a:r>
            <a:r>
              <a:rPr lang="en-US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ปี 2555</a:t>
            </a:r>
            <a:b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สชป.</a:t>
            </a:r>
            <a: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5</a:t>
            </a:r>
            <a:endParaRPr lang="en-US" sz="60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8722325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6038"/>
            <a:ext cx="77724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 smtClean="0">
                <a:solidFill>
                  <a:srgbClr val="FF0000"/>
                </a:solidFill>
              </a:rPr>
              <a:t>แยกเป็นรายโครงการ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" y="623888"/>
            <a:ext cx="9047163" cy="561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37"/>
          <p:cNvSpPr txBox="1">
            <a:spLocks noChangeArrowheads="1"/>
          </p:cNvSpPr>
          <p:nvPr/>
        </p:nvSpPr>
        <p:spPr>
          <a:xfrm>
            <a:off x="214282" y="142852"/>
            <a:ext cx="8715436" cy="135732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สรุปผล</a:t>
            </a:r>
            <a:r>
              <a:rPr lang="th-TH" sz="2400" b="1" spc="50" dirty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การ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เบิกจ่าย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5  </a:t>
            </a:r>
            <a:r>
              <a:rPr lang="th-TH" sz="2400" b="1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ณ 1 กรกฎาคม 2556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ข้อมูลจากระบบ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GFMIS</a:t>
            </a:r>
            <a:endParaRPr lang="th-TH" sz="2400" b="1" spc="50" dirty="0" smtClean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งบประมาณรายจ่าย </a:t>
            </a:r>
            <a:r>
              <a:rPr lang="th-TH" sz="22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ประจำปีงบประมาณ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พ.ศ.2556</a:t>
            </a:r>
            <a:endParaRPr lang="th-TH" sz="2200" b="1" spc="50" dirty="0">
              <a:ln w="11430"/>
              <a:solidFill>
                <a:srgbClr val="0000CC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</a:br>
            <a:endParaRPr lang="th-TH" sz="24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4" name="Group 53"/>
          <p:cNvGraphicFramePr>
            <a:graphicFrameLocks/>
          </p:cNvGraphicFramePr>
          <p:nvPr/>
        </p:nvGraphicFramePr>
        <p:xfrm>
          <a:off x="214282" y="1500174"/>
          <a:ext cx="8572560" cy="1837628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90880"/>
                <a:gridCol w="1397700"/>
                <a:gridCol w="1397700"/>
                <a:gridCol w="1397700"/>
                <a:gridCol w="1397700"/>
                <a:gridCol w="1490880"/>
              </a:tblGrid>
              <a:tr h="912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ตามลักษณะเศรษฐกิจ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เงินงบประมาณ</a:t>
                      </a:r>
                      <a:b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</a:br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หลังโอนเปลี่ยนแปลง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เบิกจ่าย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ร้อยละ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ร้อยละ</a:t>
                      </a:r>
                      <a:b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</a:br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เป้าหมายการเบิกจ่าย</a:t>
                      </a:r>
                      <a:b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</a:br>
                      <a:r>
                        <a:rPr lang="th-TH" sz="18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(</a:t>
                      </a:r>
                      <a:r>
                        <a:rPr lang="th-TH" sz="1800" b="1" i="0" u="none" strike="noStrike" dirty="0" err="1" smtClean="0">
                          <a:solidFill>
                            <a:srgbClr val="FF0000"/>
                          </a:solidFill>
                          <a:latin typeface="Arial"/>
                        </a:rPr>
                        <a:t>ไตร</a:t>
                      </a:r>
                      <a:r>
                        <a:rPr lang="th-TH" sz="1800" b="1" i="0" u="none" strike="noStrike" dirty="0" err="1">
                          <a:solidFill>
                            <a:srgbClr val="FF0000"/>
                          </a:solidFill>
                          <a:latin typeface="Arial"/>
                        </a:rPr>
                        <a:t>มาส</a:t>
                      </a:r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3)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ผลต่าง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7308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รายจ่ายลงทุน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008000"/>
                          </a:solidFill>
                          <a:latin typeface="Tahoma" pitchFamily="34" charset="0"/>
                          <a:cs typeface="Tahoma" pitchFamily="34" charset="0"/>
                        </a:rPr>
                        <a:t>698.96</a:t>
                      </a:r>
                      <a:endParaRPr lang="en-US" sz="1600" b="1" i="0" u="none" strike="noStrike" dirty="0">
                        <a:solidFill>
                          <a:srgbClr val="008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008000"/>
                          </a:solidFill>
                          <a:latin typeface="Tahoma" pitchFamily="34" charset="0"/>
                          <a:cs typeface="Tahoma" pitchFamily="34" charset="0"/>
                        </a:rPr>
                        <a:t>414.06</a:t>
                      </a:r>
                      <a:endParaRPr lang="en-US" sz="1600" b="1" i="0" u="none" strike="noStrike" dirty="0">
                        <a:solidFill>
                          <a:srgbClr val="008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008000"/>
                          </a:solidFill>
                          <a:latin typeface="Tahoma" pitchFamily="34" charset="0"/>
                          <a:cs typeface="Tahoma" pitchFamily="34" charset="0"/>
                        </a:rPr>
                        <a:t>59.24</a:t>
                      </a:r>
                      <a:endParaRPr lang="en-US" sz="1600" b="1" i="0" u="none" strike="noStrike" dirty="0">
                        <a:solidFill>
                          <a:srgbClr val="008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FF00FF"/>
                          </a:solidFill>
                          <a:latin typeface="Tahoma" pitchFamily="34" charset="0"/>
                          <a:cs typeface="Tahoma" pitchFamily="34" charset="0"/>
                        </a:rPr>
                        <a:t>52.00</a:t>
                      </a:r>
                      <a:endParaRPr lang="en-US" sz="1600" b="1" i="0" u="none" strike="noStrike" dirty="0">
                        <a:solidFill>
                          <a:srgbClr val="FF00FF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FF00FF"/>
                          </a:solidFill>
                          <a:latin typeface="Tahoma" pitchFamily="34" charset="0"/>
                          <a:cs typeface="Tahoma" pitchFamily="34" charset="0"/>
                        </a:rPr>
                        <a:t>+7</a:t>
                      </a:r>
                      <a:endParaRPr lang="en-US" sz="1600" b="1" i="0" u="none" strike="noStrike" dirty="0">
                        <a:solidFill>
                          <a:srgbClr val="FF00FF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14348" y="5929330"/>
            <a:ext cx="7215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หมายเหตุ </a:t>
            </a:r>
            <a:r>
              <a:rPr lang="en-US" sz="1400" b="1" dirty="0" smtClean="0">
                <a:solidFill>
                  <a:srgbClr val="0000CC"/>
                </a:solidFill>
              </a:rPr>
              <a:t>:  </a:t>
            </a:r>
            <a:r>
              <a:rPr lang="th-TH" sz="1400" b="1" dirty="0" smtClean="0">
                <a:solidFill>
                  <a:srgbClr val="0000CC"/>
                </a:solidFill>
              </a:rPr>
              <a:t> </a:t>
            </a:r>
            <a:r>
              <a:rPr lang="th-TH" sz="1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1. ข้อมูลจากระบบ </a:t>
            </a:r>
            <a:r>
              <a:rPr lang="en-US" sz="1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GFMIS  </a:t>
            </a:r>
          </a:p>
          <a:p>
            <a:r>
              <a:rPr lang="en-US" sz="1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              </a:t>
            </a:r>
            <a:r>
              <a:rPr lang="th-TH" sz="1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*</a:t>
            </a:r>
            <a:r>
              <a:rPr lang="en-US" sz="1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2. </a:t>
            </a:r>
            <a:r>
              <a:rPr lang="th-TH" sz="1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มากกว่าเป้าหมายกรม +   น้อยกว่าเป้าหมายกรม </a:t>
            </a:r>
            <a:r>
              <a:rPr lang="th-TH" sz="1400" dirty="0" smtClean="0">
                <a:latin typeface="Tahoma" pitchFamily="34" charset="0"/>
                <a:cs typeface="Tahoma" pitchFamily="34" charset="0"/>
              </a:rPr>
              <a:t>-   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3643314"/>
            <a:ext cx="8643998" cy="1569660"/>
          </a:xfrm>
          <a:prstGeom prst="rect">
            <a:avLst/>
          </a:prstGeom>
          <a:solidFill>
            <a:srgbClr val="0000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แยกเป็นของ </a:t>
            </a:r>
          </a:p>
          <a:p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1.สำนักชลประทานที่ 5 จำนวน</a:t>
            </a:r>
            <a:r>
              <a:rPr lang="en-US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511,589,738.00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บาท</a:t>
            </a:r>
            <a:r>
              <a:rPr lang="en-US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เบิกจ่ายได้ 56.06 % </a:t>
            </a:r>
            <a:endParaRPr lang="th-TH" sz="32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2.หน่วยงานสนับสนุน   จำนวน 187,372,434.00 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บาท เบิกจ่ายได้ 68.46 %</a:t>
            </a:r>
            <a:endParaRPr lang="en-US" sz="32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571472" y="500042"/>
            <a:ext cx="8286808" cy="707886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ข้อมูลการติดตาม  </a:t>
            </a:r>
            <a:endParaRPr lang="th-TH" sz="4000" b="1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428736"/>
            <a:ext cx="8572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1.ผลการบันทึกข้อมูลในระบบติดตาม 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ONLINE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ขอให้ 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UPLOAD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ภาพ และ กรอกข้อมูลให้ครบทุกช่อง</a:t>
            </a:r>
          </a:p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2.รายการที่ต้องชี้แจง 10 รายการ ตาม </a:t>
            </a:r>
            <a:r>
              <a:rPr lang="th-TH" sz="2800" b="1" dirty="0" err="1" smtClean="0">
                <a:latin typeface="TH SarabunPSK" pitchFamily="34" charset="-34"/>
                <a:cs typeface="TH SarabunPSK" pitchFamily="34" charset="-34"/>
              </a:rPr>
              <a:t>พรบ.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ซึ่งสำนักฯได้ นำขึ้น</a:t>
            </a:r>
            <a:r>
              <a:rPr lang="th-TH" sz="2800" b="1" dirty="0" err="1" smtClean="0">
                <a:latin typeface="TH SarabunPSK" pitchFamily="34" charset="-34"/>
                <a:cs typeface="TH SarabunPSK" pitchFamily="34" charset="-34"/>
              </a:rPr>
              <a:t>เวปไซค์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 สำนักฯหัวข้อศูนย์ประสานแผน ขอให้ ติดตามด้วย</a:t>
            </a:r>
          </a:p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3.ค่าจ้างเหมาบริการ ทำความสะอาด  ยามรักษาความปลอดภัย ขอให้ หน่วยงาน ดำเนินการจัดหาต่อเนื่องประมาณ สิงหาคม และแจ้งผลการจัดหา มาที่ สำนักฯภายใน กันยายน 2556 </a:t>
            </a:r>
            <a:r>
              <a:rPr lang="th-TH" sz="2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ภายใต้กรอบวงเงินเดิม เท่านั้น</a:t>
            </a:r>
          </a:p>
          <a:p>
            <a:r>
              <a:rPr lang="th-TH" sz="2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4.การกันเงินเหลื่อมปี กรณีไม่มีหนี้ผูกพัน ไม่สามารถกันเงินได้ ยกเว้น ค่าควบคุมงาน</a:t>
            </a:r>
          </a:p>
          <a:p>
            <a:r>
              <a:rPr lang="th-TH" sz="2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5.กรณีมีเงินเหลือจ่าย ขอให้โอนกลับส่วนกลางเท่านั้น ปี นี้ กรมไม่ได้มอบอำนาจให้จังหวัดกรณีงบลงทุน ส่วนกรณีค่าสาธารณูปโภค ขณะนี้หมดเวลาโอนเปลี่ยนแปลงงบประมาณแล้ว</a:t>
            </a:r>
          </a:p>
          <a:p>
            <a:r>
              <a:rPr lang="th-TH" sz="2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6.การเตรียมความพร้อมแผนงานปี 2557</a:t>
            </a:r>
            <a:endParaRPr lang="en-US" sz="28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500034" y="1285860"/>
            <a:ext cx="8286808" cy="193899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แผนงานงบประมาณ ปี 2557 </a:t>
            </a:r>
          </a:p>
          <a:p>
            <a:pPr algn="ctr"/>
            <a:r>
              <a:rPr lang="th-TH" sz="4000" b="1" spc="50" dirty="0" err="1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5 </a:t>
            </a:r>
            <a:br>
              <a:rPr lang="th-TH" sz="4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th-TH" sz="4000" b="1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8" y="3152788"/>
            <a:ext cx="88852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571472" y="214291"/>
            <a:ext cx="8286808" cy="181588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การเตรียมความพร้อม</a:t>
            </a:r>
          </a:p>
          <a:p>
            <a:pPr algn="ctr"/>
            <a:r>
              <a:rPr lang="th-TH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แผนงานงบประมาณ ปี 2557 </a:t>
            </a:r>
          </a:p>
          <a:p>
            <a:pPr algn="ctr"/>
            <a:r>
              <a:rPr lang="th-TH" sz="2800" b="1" spc="50" dirty="0" err="1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5 </a:t>
            </a:r>
            <a:br>
              <a:rPr lang="th-TH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th-TH" sz="2800" b="1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571612"/>
            <a:ext cx="84176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1.สำนัก ได้มีบันทึกฯแจ้งให้ทุกโครงการแจ้งความพร้อมของงาน ตามร่าง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พรบ.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ปี 2557  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ตามบันทึก ที่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สชป.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5/560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ลว.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3 มิ.ย.56โดยเฉพาะเรื่องที่ดิน  เรื่องแบบก่อสร้าง และ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การจำแนกประเภทงานจ้างเหมา  ทำเอง  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เนื่องจาก กรณีจ้างเหมา 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คณะกรรมธิการ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มีข้อสังเกต ว่า การดำเนินงาน ของกรมล่าช้า 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เบิกจ่ายล่าช้า จึงต้องเตรียมความพร้อมสำหรับงานจ้างเหมาเมื่อสิ้น วาระ 3 ให้ประกวดราคาได้ทันที</a:t>
            </a:r>
            <a:endParaRPr lang="en-US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3643314"/>
            <a:ext cx="1721946" cy="400110"/>
          </a:xfrm>
          <a:prstGeom prst="rect">
            <a:avLst/>
          </a:prstGeom>
          <a:solidFill>
            <a:srgbClr val="0000CC"/>
          </a:solidFill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solidFill>
                  <a:schemeClr val="bg1"/>
                </a:solidFill>
              </a:rPr>
              <a:t>2.สรุป เบื้องต้นได้ดังนี้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214280" y="4143380"/>
          <a:ext cx="8715438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378"/>
                <a:gridCol w="1068580"/>
                <a:gridCol w="1068580"/>
                <a:gridCol w="1068580"/>
                <a:gridCol w="1068580"/>
                <a:gridCol w="1068580"/>
                <a:gridCol w="1068580"/>
                <a:gridCol w="1068580"/>
              </a:tblGrid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จำนวนงานตาม</a:t>
                      </a:r>
                    </a:p>
                    <a:p>
                      <a:pPr algn="ctr"/>
                      <a:r>
                        <a:rPr lang="th-TH" dirty="0" smtClean="0"/>
                        <a:t>ร่าง </a:t>
                      </a:r>
                      <a:r>
                        <a:rPr lang="th-TH" dirty="0" err="1" smtClean="0"/>
                        <a:t>พรบ.</a:t>
                      </a:r>
                      <a:endParaRPr lang="th-TH" dirty="0" smtClean="0"/>
                    </a:p>
                    <a:p>
                      <a:pPr algn="ctr"/>
                      <a:r>
                        <a:rPr lang="th-TH" dirty="0" smtClean="0"/>
                        <a:t>(แห่ง)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จ้างเหมา</a:t>
                      </a:r>
                    </a:p>
                    <a:p>
                      <a:pPr algn="ctr"/>
                      <a:endParaRPr lang="th-TH" dirty="0" smtClean="0"/>
                    </a:p>
                    <a:p>
                      <a:pPr algn="ctr"/>
                      <a:endParaRPr lang="th-TH" dirty="0" smtClean="0"/>
                    </a:p>
                    <a:p>
                      <a:pPr algn="ctr"/>
                      <a:r>
                        <a:rPr lang="th-TH" dirty="0" smtClean="0"/>
                        <a:t>(แห่ง)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ดำเนินการเอง</a:t>
                      </a:r>
                    </a:p>
                    <a:p>
                      <a:pPr algn="ctr"/>
                      <a:endParaRPr lang="th-TH" dirty="0" smtClean="0"/>
                    </a:p>
                    <a:p>
                      <a:pPr algn="ctr"/>
                      <a:r>
                        <a:rPr lang="th-TH" dirty="0" smtClean="0"/>
                        <a:t>(แห่ง)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จ้างเหมา+ดำเนินการเอง</a:t>
                      </a:r>
                    </a:p>
                    <a:p>
                      <a:pPr algn="ctr"/>
                      <a:r>
                        <a:rPr lang="th-TH" dirty="0" smtClean="0"/>
                        <a:t>(แห่ง)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มี ความพร้อมเรื่อง</a:t>
                      </a:r>
                      <a:r>
                        <a:rPr lang="th-TH" baseline="0" dirty="0" smtClean="0"/>
                        <a:t> ที่ดิน</a:t>
                      </a:r>
                    </a:p>
                    <a:p>
                      <a:pPr algn="ctr"/>
                      <a:r>
                        <a:rPr lang="th-TH" baseline="0" dirty="0" smtClean="0"/>
                        <a:t>(แห่ง)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มีความพร้อมเรื่องแบบ</a:t>
                      </a:r>
                    </a:p>
                    <a:p>
                      <a:pPr algn="ctr"/>
                      <a:r>
                        <a:rPr lang="th-TH" dirty="0" smtClean="0"/>
                        <a:t>(แห่ง)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มีความพร้อมด้าน </a:t>
                      </a:r>
                      <a:r>
                        <a:rPr lang="th-TH" dirty="0" err="1" smtClean="0"/>
                        <a:t>ปมก.</a:t>
                      </a:r>
                      <a:endParaRPr lang="th-TH" dirty="0" smtClean="0"/>
                    </a:p>
                    <a:p>
                      <a:pPr algn="ctr"/>
                      <a:r>
                        <a:rPr lang="th-TH" dirty="0" smtClean="0"/>
                        <a:t>(แห่ง)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มีความพร้อมด้าน </a:t>
                      </a:r>
                      <a:r>
                        <a:rPr lang="en-US" dirty="0" smtClean="0"/>
                        <a:t>SPEC</a:t>
                      </a:r>
                      <a:endParaRPr lang="th-TH" dirty="0" smtClean="0"/>
                    </a:p>
                    <a:p>
                      <a:pPr algn="ctr"/>
                      <a:r>
                        <a:rPr lang="th-TH" dirty="0" smtClean="0"/>
                        <a:t>(แห่ง)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 จาก 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 รายการเป็นราย</a:t>
                      </a:r>
                      <a:r>
                        <a:rPr lang="th-TH" dirty="0" err="1" smtClean="0"/>
                        <a:t>ผูกพันธ์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571472" y="214291"/>
            <a:ext cx="8286808" cy="2246769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ข้อเสนอ</a:t>
            </a:r>
          </a:p>
          <a:p>
            <a:pPr algn="ctr"/>
            <a:r>
              <a:rPr lang="th-TH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การเตรียมความพร้อม</a:t>
            </a:r>
          </a:p>
          <a:p>
            <a:pPr algn="ctr"/>
            <a:r>
              <a:rPr lang="th-TH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แผนงานงบประมาณ ปี 2557 </a:t>
            </a:r>
          </a:p>
          <a:p>
            <a:pPr algn="ctr"/>
            <a:r>
              <a:rPr lang="th-TH" sz="2800" b="1" spc="50" dirty="0" err="1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5 </a:t>
            </a:r>
            <a:br>
              <a:rPr lang="th-TH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th-TH" sz="2800" b="1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4"/>
          <p:cNvSpPr/>
          <p:nvPr/>
        </p:nvSpPr>
        <p:spPr>
          <a:xfrm>
            <a:off x="571472" y="2357430"/>
            <a:ext cx="8286808" cy="3970318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h-TH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1.ขอให้หน่วยงาน จัดทำ </a:t>
            </a:r>
            <a:r>
              <a:rPr lang="th-TH" sz="28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ปมก.</a:t>
            </a:r>
            <a:r>
              <a:rPr lang="th-TH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ตาม </a:t>
            </a:r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UNIT COST </a:t>
            </a:r>
            <a:r>
              <a:rPr lang="th-TH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ใหม่ ฉบับสมบูรณ์ ส่ง สำนักฯ ตามสายงาน ภายใน วันที่ 10 สิงหาคม 2556 เพื่อสำนักฯจะได้ตรวจและอนุมัติ นำไปจัดหาต่อไป</a:t>
            </a:r>
          </a:p>
          <a:p>
            <a:endParaRPr lang="th-TH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r>
              <a:rPr lang="th-TH" sz="2800" b="1" spc="50" dirty="0" err="1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ปมก.</a:t>
            </a:r>
            <a:r>
              <a:rPr lang="th-TH" sz="2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ขอให้ระบายสีในแบบ ด้วยดินสอสี บริเวณจุดที่จะดำเนินการ ด้วย ส่วนเอกสารประกอบขอให้เป็นไปตามเดิมที่เคยปฏิบัติมา </a:t>
            </a:r>
            <a:br>
              <a:rPr lang="th-TH" sz="2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th-TH" sz="2800" b="1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WordArt 2"/>
          <p:cNvSpPr>
            <a:spLocks noChangeArrowheads="1" noChangeShapeType="1" noTextEdit="1"/>
          </p:cNvSpPr>
          <p:nvPr/>
        </p:nvSpPr>
        <p:spPr bwMode="auto">
          <a:xfrm>
            <a:off x="1571604" y="2428868"/>
            <a:ext cx="6577034" cy="1527186"/>
          </a:xfrm>
          <a:prstGeom prst="rect">
            <a:avLst/>
          </a:prstGeom>
        </p:spPr>
        <p:txBody>
          <a:bodyPr spcFirstLastPara="1" wrap="none" fromWordArt="1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6000" b="1" kern="10" spc="50" dirty="0">
                <a:ln w="11430">
                  <a:solidFill>
                    <a:prstClr val="white">
                      <a:lumMod val="85000"/>
                    </a:prstClr>
                  </a:solidFill>
                </a:ln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ขอขอบคุณ</a:t>
            </a:r>
            <a:endParaRPr lang="en-GB" sz="6000" b="1" kern="10" spc="50" dirty="0">
              <a:ln w="11430">
                <a:solidFill>
                  <a:prstClr val="white">
                    <a:lumMod val="85000"/>
                  </a:prstClr>
                </a:solidFill>
              </a:ln>
              <a:solidFill>
                <a:srgbClr val="3333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1285875" y="6030913"/>
            <a:ext cx="7427913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sz="2000" i="1">
              <a:solidFill>
                <a:srgbClr val="10CF9B">
                  <a:lumMod val="75000"/>
                </a:srgbClr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5917188"/>
            <a:ext cx="4214842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i="1" dirty="0" smtClean="0">
                <a:ln w="11430"/>
                <a:solidFill>
                  <a:srgbClr val="3333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ผู้ประสานแผนสำนักชลประทานที่ 5</a:t>
            </a:r>
          </a:p>
        </p:txBody>
      </p:sp>
    </p:spTree>
  </p:cSld>
  <p:clrMapOvr>
    <a:masterClrMapping/>
  </p:clrMapOvr>
  <p:transition spd="med">
    <p:plus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2"/>
          <p:cNvSpPr txBox="1">
            <a:spLocks noChangeArrowheads="1"/>
          </p:cNvSpPr>
          <p:nvPr/>
        </p:nvSpPr>
        <p:spPr bwMode="auto">
          <a:xfrm>
            <a:off x="468313" y="188913"/>
            <a:ext cx="75596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800" b="1">
                <a:solidFill>
                  <a:srgbClr val="080808"/>
                </a:solidFill>
                <a:latin typeface="FreesiaUPC" pitchFamily="34" charset="-34"/>
                <a:cs typeface="FreesiaUPC" pitchFamily="34" charset="-34"/>
              </a:rPr>
              <a:t>เป้าหมายการเบิกจ่าย ของกรมชลประทาน </a:t>
            </a:r>
          </a:p>
          <a:p>
            <a:pPr algn="ctr"/>
            <a:r>
              <a:rPr lang="th-TH" sz="2800" b="1">
                <a:solidFill>
                  <a:srgbClr val="080808"/>
                </a:solidFill>
                <a:latin typeface="FreesiaUPC" pitchFamily="34" charset="-34"/>
                <a:cs typeface="FreesiaUPC" pitchFamily="34" charset="-34"/>
              </a:rPr>
              <a:t>กรม เห็นชอบเมื่อ 27 พ.ย.55</a:t>
            </a:r>
          </a:p>
          <a:p>
            <a:pPr algn="ctr"/>
            <a:endParaRPr lang="en-US" sz="2800" b="1">
              <a:solidFill>
                <a:srgbClr val="080808"/>
              </a:solidFill>
              <a:latin typeface="FreesiaUPC" pitchFamily="34" charset="-34"/>
              <a:cs typeface="FreesiaUPC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642910" y="1142983"/>
          <a:ext cx="7858180" cy="5188762"/>
        </p:xfrm>
        <a:graphic>
          <a:graphicData uri="http://schemas.openxmlformats.org/drawingml/2006/table">
            <a:tbl>
              <a:tblPr/>
              <a:tblGrid>
                <a:gridCol w="1571636"/>
                <a:gridCol w="1571636"/>
                <a:gridCol w="1571636"/>
                <a:gridCol w="1571636"/>
                <a:gridCol w="1571636"/>
              </a:tblGrid>
              <a:tr h="144917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err="1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ไตรมาส</a:t>
                      </a: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ที่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เป้าหมายประเทศ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(มติ ครม.20 พ.ย.55</a:t>
                      </a:r>
                      <a:r>
                        <a:rPr lang="en-US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เป้าหมายกรม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(กรมฯเห็นชอบ 27 พ.ย.55)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45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รายจ่ายลงทุน(</a:t>
                      </a:r>
                      <a:r>
                        <a:rPr lang="en-US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รายจ่ายภายรวม(%)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รายจ่ายลงทุน(</a:t>
                      </a:r>
                      <a:r>
                        <a:rPr lang="en-US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รายจ่ายภายรวม(%)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4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 (ธ.ค.55)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10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20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6.5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8.65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4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 (มี.ค.56)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25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44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25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28.36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4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 (มิ.ย.56)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50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69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52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57.52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4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 (ก.ย.56)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80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94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86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89.01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ndex.jpg"/>
          <p:cNvPicPr>
            <a:picLocks noChangeAspect="1"/>
          </p:cNvPicPr>
          <p:nvPr/>
        </p:nvPicPr>
        <p:blipFill>
          <a:blip r:embed="rId2" cstate="print">
            <a:lum bright="12000" contrast="17000"/>
          </a:blip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475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" y="941388"/>
            <a:ext cx="8221663" cy="4981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ตัวยึดตาราง 3"/>
          <p:cNvGraphicFramePr>
            <a:graphicFrameLocks noGrp="1"/>
          </p:cNvGraphicFramePr>
          <p:nvPr>
            <p:ph idx="1"/>
          </p:nvPr>
        </p:nvGraphicFramePr>
        <p:xfrm>
          <a:off x="0" y="2000240"/>
          <a:ext cx="9144000" cy="3786214"/>
        </p:xfrm>
        <a:graphic>
          <a:graphicData uri="http://schemas.openxmlformats.org/presentationml/2006/ole">
            <p:oleObj spid="_x0000_s1026" name="Worksheet" r:id="rId3" imgW="7515230" imgH="2876464" progId="Excel.Sheet.8">
              <p:embed/>
            </p:oleObj>
          </a:graphicData>
        </a:graphic>
      </p:graphicFrame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0" y="785794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กราฟแสดงสถิติการเบิกจ่ายเงิน</a:t>
            </a:r>
            <a:r>
              <a:rPr lang="th-TH" sz="2400" b="1" dirty="0" smtClean="0">
                <a:solidFill>
                  <a:srgbClr val="C00000"/>
                </a:solidFill>
                <a:effectLst/>
                <a:latin typeface="Tahoma" pitchFamily="34" charset="0"/>
                <a:cs typeface="Tahoma" pitchFamily="34" charset="0"/>
              </a:rPr>
              <a:t>งบรายจ่ายลงทุน </a:t>
            </a:r>
            <a:r>
              <a:rPr lang="th-TH" sz="2400" b="1" dirty="0" err="1" smtClean="0">
                <a:solidFill>
                  <a:srgbClr val="C00000"/>
                </a:solidFill>
                <a:effectLst/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2400" b="1" dirty="0" smtClean="0">
                <a:solidFill>
                  <a:srgbClr val="C00000"/>
                </a:solidFill>
                <a:effectLst/>
                <a:latin typeface="Tahoma" pitchFamily="34" charset="0"/>
                <a:cs typeface="Tahoma" pitchFamily="34" charset="0"/>
              </a:rPr>
              <a:t>5 </a:t>
            </a:r>
          </a:p>
          <a:p>
            <a:pPr algn="ctr"/>
            <a:r>
              <a:rPr lang="th-TH" sz="2200" b="1" dirty="0" smtClean="0"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จากระบบ </a:t>
            </a:r>
            <a:r>
              <a:rPr lang="en-US" sz="2200" b="1" dirty="0" smtClean="0">
                <a:solidFill>
                  <a:srgbClr val="C00000"/>
                </a:solidFill>
                <a:effectLst/>
                <a:latin typeface="Tahoma" pitchFamily="34" charset="0"/>
                <a:cs typeface="Tahoma" pitchFamily="34" charset="0"/>
              </a:rPr>
              <a:t>GFMIS </a:t>
            </a:r>
            <a:r>
              <a:rPr lang="th-TH" sz="2200" b="1" dirty="0" smtClean="0"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และ</a:t>
            </a:r>
            <a:r>
              <a:rPr lang="th-TH" sz="2200" b="1" dirty="0" smtClean="0">
                <a:solidFill>
                  <a:srgbClr val="C00000"/>
                </a:solidFill>
                <a:effectLst/>
                <a:latin typeface="Tahoma" pitchFamily="34" charset="0"/>
                <a:cs typeface="Tahoma" pitchFamily="34" charset="0"/>
              </a:rPr>
              <a:t> ระบบติดตาม </a:t>
            </a:r>
            <a:r>
              <a:rPr lang="en-US" sz="2200" b="1" dirty="0" smtClean="0">
                <a:solidFill>
                  <a:srgbClr val="C00000"/>
                </a:solidFill>
                <a:effectLst/>
                <a:latin typeface="Tahoma" pitchFamily="34" charset="0"/>
                <a:cs typeface="Tahoma" pitchFamily="34" charset="0"/>
              </a:rPr>
              <a:t>Online </a:t>
            </a:r>
            <a:r>
              <a:rPr lang="th-TH" sz="2200" b="1" dirty="0" smtClean="0"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เทียบกับ </a:t>
            </a:r>
            <a:r>
              <a:rPr lang="th-TH" sz="2200" b="1" dirty="0" smtClean="0">
                <a:solidFill>
                  <a:srgbClr val="C00000"/>
                </a:solidFill>
                <a:effectLst/>
                <a:latin typeface="Tahoma" pitchFamily="34" charset="0"/>
                <a:cs typeface="Tahoma" pitchFamily="34" charset="0"/>
              </a:rPr>
              <a:t>เป้าหมายกรม</a:t>
            </a:r>
          </a:p>
          <a:p>
            <a:pPr algn="ctr"/>
            <a:r>
              <a:rPr lang="th-TH" sz="2000" b="1" dirty="0" smtClean="0"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ปีงบประมาณ พ.ศ. 2556  </a:t>
            </a:r>
            <a:endParaRPr lang="th-TH" sz="2000" b="1" dirty="0">
              <a:solidFill>
                <a:srgbClr val="0000CC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6143644"/>
            <a:ext cx="750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หมายเหตุ </a:t>
            </a:r>
            <a:r>
              <a:rPr lang="en-US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th-TH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ข้อมูลจากระบบ  </a:t>
            </a:r>
            <a:r>
              <a:rPr lang="en-US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GFMIS </a:t>
            </a:r>
            <a:r>
              <a:rPr lang="th-TH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และ ระบบติดตาม </a:t>
            </a:r>
            <a:r>
              <a:rPr lang="en-US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Online </a:t>
            </a:r>
            <a:r>
              <a:rPr lang="th-TH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ณ วันที่ 1 กรกฎาคม 2556</a:t>
            </a:r>
            <a:endParaRPr lang="en-US" sz="1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4429124" y="3643314"/>
            <a:ext cx="642942" cy="214314"/>
          </a:xfrm>
          <a:prstGeom prst="round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25.00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2643174" y="4071942"/>
            <a:ext cx="642942" cy="214314"/>
          </a:xfrm>
          <a:prstGeom prst="round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10.00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5643570" y="3143248"/>
            <a:ext cx="642942" cy="214314"/>
          </a:xfrm>
          <a:prstGeom prst="round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50.00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7643834" y="2500306"/>
            <a:ext cx="642942" cy="214314"/>
          </a:xfrm>
          <a:prstGeom prst="round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80.00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18747" y="1749033"/>
          <a:ext cx="892971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500063" y="785794"/>
            <a:ext cx="8643937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กราฟแสดงลำดับผล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รายสัปดาห์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ณ </a:t>
            </a:r>
            <a:r>
              <a:rPr lang="en-US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วันที่</a:t>
            </a:r>
            <a:r>
              <a:rPr lang="en-US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1 กรกฎาคม 2556   </a:t>
            </a:r>
            <a:r>
              <a:rPr lang="th-TH" sz="2400" b="1" spc="50" dirty="0" err="1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5 อยู่ลำดับที่ 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11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b="1" spc="50" dirty="0" smtClean="0">
              <a:ln w="11430"/>
              <a:solidFill>
                <a:srgbClr val="0000CC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lang="en-US" sz="2400" b="1" spc="50" dirty="0">
              <a:ln w="11430"/>
              <a:solidFill>
                <a:srgbClr val="008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43504" y="2071678"/>
            <a:ext cx="214314" cy="214314"/>
          </a:xfrm>
          <a:prstGeom prst="roundRect">
            <a:avLst/>
          </a:prstGeom>
          <a:solidFill>
            <a:srgbClr val="008000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071538" y="6357958"/>
            <a:ext cx="60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หมายเหตุ </a:t>
            </a:r>
            <a:r>
              <a:rPr lang="en-US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th-TH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ข้อมูลจากระบบ  </a:t>
            </a:r>
            <a:r>
              <a:rPr lang="en-US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GFMIS</a:t>
            </a:r>
            <a:endParaRPr lang="en-US" sz="16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ัวยึดเนื้อหา 2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868" y="5643578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46.30 %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928802"/>
          <a:ext cx="914400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714356"/>
            <a:ext cx="9144000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กราฟแสดงลำดับผล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ข้อมูลจาก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ระบบ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GFMIS</a:t>
            </a:r>
            <a:r>
              <a:rPr lang="en-US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ณ </a:t>
            </a:r>
            <a:r>
              <a:rPr lang="en-US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วันที่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กรกฎาคม 2556</a:t>
            </a: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86380" y="2285992"/>
            <a:ext cx="142876" cy="142876"/>
          </a:xfrm>
          <a:prstGeom prst="roundRect">
            <a:avLst/>
          </a:prstGeom>
          <a:solidFill>
            <a:srgbClr val="008000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0" y="214290"/>
            <a:ext cx="9144000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ข้อมูลจาก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ระบบ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GFMIS</a:t>
            </a:r>
            <a:r>
              <a:rPr lang="en-US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ณ </a:t>
            </a:r>
            <a:r>
              <a:rPr lang="en-US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วันที่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กรกฎาคม 2556</a:t>
            </a: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786" y="1367935"/>
          <a:ext cx="7572427" cy="5408173"/>
        </p:xfrm>
        <a:graphic>
          <a:graphicData uri="http://schemas.openxmlformats.org/drawingml/2006/table">
            <a:tbl>
              <a:tblPr/>
              <a:tblGrid>
                <a:gridCol w="2493171"/>
                <a:gridCol w="1780837"/>
                <a:gridCol w="1780837"/>
                <a:gridCol w="1517582"/>
              </a:tblGrid>
              <a:tr h="1588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หน่วยงานฯ ระดับโครงการ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ผลการเบิกจ่าย (บาท)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เบิกจ่ายร้อยละ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16845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FFFF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เงินจัดสรร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FFFF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รวมเบิกตั้งแต่ต้นปี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สชป.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99,223,166.98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76,827,567.21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77.43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อุดรธานี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37,672,015.00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26,050,671.79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69.15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49,662,115.00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14,141,532.72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28.48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สกลนคร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48,470,463.00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30,563,855.20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63.06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หนองคาย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40,215,916.00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17,703,078.17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44.02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หนองบัวลำภู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49,343,920.00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2,741,341.54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5.56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บึงกาฬ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32,942,772.00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20,800,019.32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63.14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คบ.น้ำ</a:t>
                      </a:r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อูน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23,950,900.00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17,322,530.38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72.33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คบ.ห้วยโมง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4,565,100.00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4,237,736.95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92.83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คบ.ห้วยหลวง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42,650,700.00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29,762,418.67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69.78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คบ.ฝายกุม</a:t>
                      </a:r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ภวา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ปี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5,586,831.00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2,264,229.77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40.53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ศูนย์ฯ ภูพาน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40,034,935.00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27,115,198.92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67.73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โครงการก่อสร้าง 5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117,235,179.00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82,585,294.33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70.44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ชคน.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63,033,000.00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42,940,455.77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68.12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สจจ.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1,400,900.00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 579,792.60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41.39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ชคบ.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พัฒนาลุ่มน้ำก่ำ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42,974,259.00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18,421,734.84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42.87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518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698,962,172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414,057,458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59.24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928802"/>
          <a:ext cx="9144000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840386"/>
            <a:ext cx="9144000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กราฟแสดงลำดับผล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ข้อมูลจาก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ระบบติดตาม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Online</a:t>
            </a:r>
            <a:r>
              <a:rPr lang="en-US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ณ </a:t>
            </a:r>
            <a:r>
              <a:rPr lang="en-US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วันที่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กรกฎาคม 2556</a:t>
            </a: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86380" y="2214554"/>
            <a:ext cx="142876" cy="142876"/>
          </a:xfrm>
          <a:prstGeom prst="roundRect">
            <a:avLst/>
          </a:prstGeom>
          <a:solidFill>
            <a:srgbClr val="008000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1"/>
          <p:cNvSpPr txBox="1">
            <a:spLocks/>
          </p:cNvSpPr>
          <p:nvPr/>
        </p:nvSpPr>
        <p:spPr>
          <a:xfrm>
            <a:off x="1" y="500042"/>
            <a:ext cx="9144000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ข้อมูลจาก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ระบบติดตาม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Online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ณ </a:t>
            </a:r>
            <a:r>
              <a:rPr lang="en-US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วันที่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1 กรกฎาคม 2556</a:t>
            </a: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0140" y="1643050"/>
          <a:ext cx="8786873" cy="5035065"/>
        </p:xfrm>
        <a:graphic>
          <a:graphicData uri="http://schemas.openxmlformats.org/drawingml/2006/table">
            <a:tbl>
              <a:tblPr/>
              <a:tblGrid>
                <a:gridCol w="2306672"/>
                <a:gridCol w="936591"/>
                <a:gridCol w="936591"/>
                <a:gridCol w="936591"/>
                <a:gridCol w="961905"/>
                <a:gridCol w="974562"/>
                <a:gridCol w="974562"/>
                <a:gridCol w="759399"/>
              </a:tblGrid>
              <a:tr h="2160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หน่วยงานฯ ระดับโครงการ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ได้รับการโอนจัดสรร (บาท)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ผลการเบิกจ่าย (บาท)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เบิกจ่าย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5409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ร้อยละ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5409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รวม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จ้างเหมา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ทำเอง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รวม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จ้างเหมา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ทำเอง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>
                          <a:solidFill>
                            <a:srgbClr val="000000"/>
                          </a:solidFill>
                          <a:latin typeface="Angsana New"/>
                        </a:rPr>
                        <a:t> </a:t>
                      </a:r>
                    </a:p>
                  </a:txBody>
                  <a:tcPr marL="6611" marR="6611" marT="6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สำนักชลประทานที่ 5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000080"/>
                          </a:solidFill>
                          <a:latin typeface="Angsana New"/>
                        </a:rPr>
                        <a:t>27,412,100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27,412,100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000080"/>
                          </a:solidFill>
                          <a:latin typeface="Angsana New"/>
                        </a:rPr>
                        <a:t>16,732,294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16,732,294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61.04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โครงการชลประทานอุดรธานี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37,632,015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4,385,315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33,246,700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23,785,880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23,785,880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63.21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โครงการชลประทานเลย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000080"/>
                          </a:solidFill>
                          <a:latin typeface="Angsana New"/>
                        </a:rPr>
                        <a:t>43,092,500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25,464,000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17,628,500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14,121,533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14,121,533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32.77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โครงการชลประทานสกลนคร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000080"/>
                          </a:solidFill>
                          <a:latin typeface="Angsana New"/>
                        </a:rPr>
                        <a:t>48,432,463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1,762,770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46,669,693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30,660,551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355,339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30,305,212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63.31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โครงการชลประทานหนองคาย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000080"/>
                          </a:solidFill>
                          <a:latin typeface="Angsana New"/>
                        </a:rPr>
                        <a:t>39,284,323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678,000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38,606,323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17,117,543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17,117,543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43.57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โครงการชลประทานหนองบัวลำภู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000080"/>
                          </a:solidFill>
                          <a:latin typeface="Angsana New"/>
                        </a:rPr>
                        <a:t>49,069,920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45,547,000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3,522,920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2,741,342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2,741,342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5.59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โครงการส่งน้ำและบำรุงรักษาน้ำ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อูน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23,950,900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23,950,900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17,322,530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17,322,530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72.33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โครงการส่งน้ำและบำรุงรักษาห้วยโมง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4,565,100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969,100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3,596,000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4,265,889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954,600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3,311,289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93.45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โครงการส่งน้ำและบำรุงรักษาห้วยหลวง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42,650,700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42,650,700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31,592,572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31,592,572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74.07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ศูนย์ศึกษาการพัฒนาภูพานฯ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40,034,935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1,543,935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38,491,000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24,734,811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24,734,811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61.78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โครงการชลประทานบึงกาฬ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000080"/>
                          </a:solidFill>
                          <a:latin typeface="Angsana New"/>
                        </a:rPr>
                        <a:t>32,942,772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6,820,227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26,122,545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20,818,479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20,818,479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63.20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โครงการส่งน้ำและบำรุงรักษาฝายกุม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ภวา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ปี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000080"/>
                          </a:solidFill>
                          <a:latin typeface="Angsana New"/>
                        </a:rPr>
                        <a:t>5,586,831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1,267,431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4,319,400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2,433,231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2,433,231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43.55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โครงการก่อสร้าง 5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116,935,179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69,180,679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47,754,500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80,454,739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40,451,378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40,003,360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68.80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6"/>
                    </a:solidFill>
                  </a:tcPr>
                </a:tc>
              </a:tr>
              <a:tr h="3054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Angsana New"/>
                        </a:rPr>
                        <a:t>รวม</a:t>
                      </a:r>
                    </a:p>
                  </a:txBody>
                  <a:tcPr marL="6611" marR="6611" marT="6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511,589,738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157,618,457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353,971,281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>
                          <a:solidFill>
                            <a:srgbClr val="000080"/>
                          </a:solidFill>
                          <a:latin typeface="Angsana New"/>
                        </a:rPr>
                        <a:t>286,781,392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41,761,317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0" i="1" u="none" strike="noStrike">
                          <a:solidFill>
                            <a:srgbClr val="660000"/>
                          </a:solidFill>
                          <a:latin typeface="Angsana New"/>
                        </a:rPr>
                        <a:t>245,020,075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660000"/>
                          </a:solidFill>
                          <a:latin typeface="Angsana New"/>
                        </a:rPr>
                        <a:t>56.06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12985</TotalTime>
  <Words>1656</Words>
  <Application>Microsoft Office PowerPoint</Application>
  <PresentationFormat>นำเสนอทางหน้าจอ (4:3)</PresentationFormat>
  <Paragraphs>513</Paragraphs>
  <Slides>26</Slides>
  <Notes>10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3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26</vt:i4>
      </vt:variant>
    </vt:vector>
  </HeadingPairs>
  <TitlesOfParts>
    <vt:vector size="30" baseType="lpstr">
      <vt:lpstr>Flow</vt:lpstr>
      <vt:lpstr>1_Flow</vt:lpstr>
      <vt:lpstr>2_Flow</vt:lpstr>
      <vt:lpstr>Worksheet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ตารางแสดงแผน-ผลการเบิกจ่าย(cash flow) รายจ่ายลงทุน ปี 2556 ของแต่ละหน่วยงาน ในเขต สชป.5 สิ้นไตรมาส 3</vt:lpstr>
      <vt:lpstr>ภาพนิ่ง 13</vt:lpstr>
      <vt:lpstr>ภาพนิ่ง 14</vt:lpstr>
      <vt:lpstr>ภาพนิ่ง 15</vt:lpstr>
      <vt:lpstr>ข้อเสนอ/พิจารณา</vt:lpstr>
      <vt:lpstr>งานกันเงินเหลื่อมปี   ปี 2555 สชป.5</vt:lpstr>
      <vt:lpstr>ภาพนิ่ง 18</vt:lpstr>
      <vt:lpstr>แยกเป็นรายโครงการ</vt:lpstr>
      <vt:lpstr>ภาพนิ่ง 20</vt:lpstr>
      <vt:lpstr>ภาพนิ่ง 21</vt:lpstr>
      <vt:lpstr>ภาพนิ่ง 22</vt:lpstr>
      <vt:lpstr>ภาพนิ่ง 23</vt:lpstr>
      <vt:lpstr>ภาพนิ่ง 24</vt:lpstr>
      <vt:lpstr>ภาพนิ่ง 25</vt:lpstr>
      <vt:lpstr>ภาพนิ่ง 26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การประชุมติดตามเร่งรัดการดำเนินงาน โครงการตามแผนปฏิบัติการไทยเข้มแข็ง</dc:title>
  <dc:creator>Valued Acer Customer</dc:creator>
  <cp:lastModifiedBy>Neo</cp:lastModifiedBy>
  <cp:revision>1382</cp:revision>
  <dcterms:created xsi:type="dcterms:W3CDTF">2009-10-02T08:06:55Z</dcterms:created>
  <dcterms:modified xsi:type="dcterms:W3CDTF">2013-07-16T08:24:09Z</dcterms:modified>
</cp:coreProperties>
</file>