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2"/>
  </p:notesMasterIdLst>
  <p:handoutMasterIdLst>
    <p:handoutMasterId r:id="rId23"/>
  </p:handoutMasterIdLst>
  <p:sldIdLst>
    <p:sldId id="289" r:id="rId3"/>
    <p:sldId id="290" r:id="rId4"/>
    <p:sldId id="294" r:id="rId5"/>
    <p:sldId id="305" r:id="rId6"/>
    <p:sldId id="308" r:id="rId7"/>
    <p:sldId id="304" r:id="rId8"/>
    <p:sldId id="299" r:id="rId9"/>
    <p:sldId id="300" r:id="rId10"/>
    <p:sldId id="301" r:id="rId11"/>
    <p:sldId id="296" r:id="rId12"/>
    <p:sldId id="310" r:id="rId13"/>
    <p:sldId id="297" r:id="rId14"/>
    <p:sldId id="307" r:id="rId15"/>
    <p:sldId id="260" r:id="rId16"/>
    <p:sldId id="292" r:id="rId17"/>
    <p:sldId id="286" r:id="rId18"/>
    <p:sldId id="287" r:id="rId19"/>
    <p:sldId id="288" r:id="rId20"/>
    <p:sldId id="291" r:id="rId21"/>
  </p:sldIdLst>
  <p:sldSz cx="9144000" cy="6858000" type="screen4x3"/>
  <p:notesSz cx="7099300" cy="10234613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100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3E2216-C7DE-4C45-90F1-D98DEA5C2161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028AF1-079C-434E-97D4-BF637651181B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B918F7D-18D5-494E-A794-90A45012C13A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2" tIns="47377" rIns="94752" bIns="47377" rtlCol="0" anchor="ctr"/>
          <a:lstStyle/>
          <a:p>
            <a:pPr lvl="0"/>
            <a:endParaRPr lang="th-T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lIns="94752" tIns="47377" rIns="94752" bIns="47377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h-T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940064-3B2B-48EB-B7AB-C89CE306D324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98539E-8C49-453F-B053-056D4C99981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98539E-8C49-453F-B053-056D4C99981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h-T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517AE-A9C9-4153-A40F-80E620577275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4573-2D9D-446C-A390-032C013774B3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B597-576D-48F0-B065-752A34D3A392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01F91-C055-497B-ACF6-509CE2EC7D30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D8B44-FDAB-4DB4-B4B4-CC5EF428B6C1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C34FA-B189-4692-AEAC-341909CFBD4D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BF9C0-1791-4B6E-B6FF-B833EA340388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5516-12DA-4FD2-812B-4A2AAD7B4332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8690E-9275-425B-A5A3-AF7984867316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46F43-BC72-46B7-95D9-D1D9A5C504F3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B96C0-7264-4C0E-9B8F-2C4CE2A9AD4F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2BE3D-CB6E-4668-B3C2-04FCC0A93EE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A8D12-C898-414F-BED2-5C835C0D5BEC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59BB-4F6A-48BE-8844-29680A603865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4BD99-E003-45E8-BA4E-40C824DE207E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28E94-A3EE-489E-B693-41FD1B46F3EB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0F7C3-34DF-4A33-B670-E82A66029946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7E719-07F5-4AEB-B201-9A300801BEB4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235CA-1FDB-4ECD-B41B-CDC0F5A75E2D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0D67-759F-4D7C-BF9C-859A82635D24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25642-CD16-46C4-80CD-AD6C7D61354C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1D2E3-3478-4303-A9B0-6C039F754A9F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th-TH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071D753-8317-4783-B66C-8B13FD0E8492}" type="datetimeFigureOut">
              <a:rPr lang="th-TH"/>
              <a:pPr>
                <a:defRPr/>
              </a:pPr>
              <a:t>08/10/56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8ED293-2E96-4942-A95E-D8C746E2BB73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FDB1A6E-3A00-4172-95CC-8690754DBD01}" type="datetimeFigureOut">
              <a:rPr lang="en-US" smtClean="0"/>
              <a:pPr>
                <a:defRPr/>
              </a:pPr>
              <a:t>10/8/2013</a:t>
            </a:fld>
            <a:endParaRPr lang="en-US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8358188" y="6273800"/>
            <a:ext cx="571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6175C82-EC67-4F28-95DD-7675E4327594}" type="slidenum">
              <a:rPr lang="en-US" b="1">
                <a:latin typeface="Browallia New" pitchFamily="34" charset="-34"/>
                <a:cs typeface="Browallia New" pitchFamily="34" charset="-34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b="1" dirty="0">
              <a:latin typeface="Browallia New" pitchFamily="34" charset="-34"/>
              <a:cs typeface="Browallia New" pitchFamily="34" charset="-3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http://www.matichon.co.th/news-photo/matichon/2011/12/p0114291254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970088"/>
            <a:ext cx="8785225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kromchol.rid.go.th/research/rid/images/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355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9388" y="1970088"/>
            <a:ext cx="8785225" cy="3265487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คณะกรรมการติดตามเร่งรัดการใช้จ่ายงบประมาณ</a:t>
            </a: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รายจ่ายประจำปีงบประมาณ พ.ศ.</a:t>
            </a:r>
            <a:r>
              <a:rPr lang="th-TH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7</a:t>
            </a:r>
            <a:endParaRPr lang="th-TH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813" y="5499100"/>
            <a:ext cx="9120187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สำนักชลประทานที่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ตุลาคม 255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6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388" y="5283200"/>
            <a:ext cx="8785225" cy="1079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/>
          </a:p>
        </p:txBody>
      </p:sp>
      <p:sp>
        <p:nvSpPr>
          <p:cNvPr id="8" name="TextBox 7"/>
          <p:cNvSpPr txBox="1"/>
          <p:nvPr/>
        </p:nvSpPr>
        <p:spPr bwMode="auto">
          <a:xfrm>
            <a:off x="-28575" y="0"/>
            <a:ext cx="91376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วาระการประชุม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romchol.rid.go.th/research/rid/images/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1355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1571612"/>
            <a:ext cx="8785225" cy="4786346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วาระที่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3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เรื่องเพื่อพิจารณา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- 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ติดตามแผนงานตาม </a:t>
            </a:r>
            <a:r>
              <a:rPr lang="th-TH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พรบ.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ปี 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 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          ผลผลิตที่ 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 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(</a:t>
            </a:r>
            <a:r>
              <a:rPr lang="th-TH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ผบร.ชป.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	- </a:t>
            </a:r>
            <a:r>
              <a:rPr lang="th-TH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ติดตามแผนงานตาม </a:t>
            </a:r>
            <a:r>
              <a:rPr lang="th-TH" sz="4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พรบ.</a:t>
            </a:r>
            <a:r>
              <a:rPr lang="th-TH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ปี 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 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	  ผลผลิต</a:t>
            </a:r>
            <a:r>
              <a:rPr lang="th-TH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ที่ 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2,3,4 ( </a:t>
            </a:r>
            <a:r>
              <a:rPr lang="th-TH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ผปก.ชป.</a:t>
            </a: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-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กรอบเวลาในการจัดหางานตาม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  </a:t>
            </a:r>
            <a:r>
              <a:rPr lang="th-TH" sz="4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พรบ.</a:t>
            </a:r>
            <a:r>
              <a:rPr lang="th-TH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พ.ศ. </a:t>
            </a:r>
            <a:r>
              <a:rPr lang="en-US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</a:t>
            </a:r>
            <a:endParaRPr lang="th-TH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285875" y="6030913"/>
            <a:ext cx="74279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000" i="1">
              <a:solidFill>
                <a:schemeClr val="accent4">
                  <a:lumMod val="75000"/>
                </a:schemeClr>
              </a:solidFill>
              <a:latin typeface="Arial" charset="0"/>
              <a:cs typeface="+mn-cs"/>
            </a:endParaRPr>
          </a:p>
        </p:txBody>
      </p:sp>
      <p:cxnSp>
        <p:nvCxnSpPr>
          <p:cNvPr id="8" name="ตัวเชื่อมต่อตรง 7"/>
          <p:cNvCxnSpPr/>
          <p:nvPr/>
        </p:nvCxnSpPr>
        <p:spPr>
          <a:xfrm>
            <a:off x="500066" y="2571744"/>
            <a:ext cx="75724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ตัวเชื่อมต่อตรง 8"/>
          <p:cNvCxnSpPr/>
          <p:nvPr/>
        </p:nvCxnSpPr>
        <p:spPr>
          <a:xfrm rot="5400000">
            <a:off x="178595" y="2607463"/>
            <a:ext cx="64294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ตัวเชื่อมต่อตรง 9"/>
          <p:cNvCxnSpPr/>
          <p:nvPr/>
        </p:nvCxnSpPr>
        <p:spPr>
          <a:xfrm rot="5400000">
            <a:off x="3179785" y="2606669"/>
            <a:ext cx="64294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ตัวเชื่อมต่อตรง 10"/>
          <p:cNvCxnSpPr/>
          <p:nvPr/>
        </p:nvCxnSpPr>
        <p:spPr>
          <a:xfrm rot="5400000">
            <a:off x="5322925" y="2606669"/>
            <a:ext cx="64294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ตัวเชื่อมต่อตรง 11"/>
          <p:cNvCxnSpPr/>
          <p:nvPr/>
        </p:nvCxnSpPr>
        <p:spPr>
          <a:xfrm rot="5400000">
            <a:off x="7751817" y="2535231"/>
            <a:ext cx="64294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ตัวเชื่อมต่อตรง 12"/>
          <p:cNvCxnSpPr/>
          <p:nvPr/>
        </p:nvCxnSpPr>
        <p:spPr>
          <a:xfrm rot="5400000">
            <a:off x="1465273" y="2606669"/>
            <a:ext cx="64294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58114" y="2928934"/>
            <a:ext cx="1447832" cy="707886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2000" b="1" dirty="0" smtClean="0"/>
              <a:t>ลงนามในสัญญา</a:t>
            </a:r>
          </a:p>
          <a:p>
            <a:r>
              <a:rPr lang="th-TH" sz="2000" b="1" dirty="0" smtClean="0"/>
              <a:t>ธันวาคม </a:t>
            </a:r>
            <a:r>
              <a:rPr lang="en-US" sz="2000" b="1" dirty="0" smtClean="0"/>
              <a:t>2556</a:t>
            </a:r>
            <a:endParaRPr lang="th-TH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86346" y="2928934"/>
            <a:ext cx="2122697" cy="400110"/>
          </a:xfrm>
          <a:prstGeom prst="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2000" dirty="0" smtClean="0"/>
              <a:t>ประกาศประกวด</a:t>
            </a:r>
            <a:r>
              <a:rPr lang="en-US" sz="2000" dirty="0" smtClean="0"/>
              <a:t>/</a:t>
            </a:r>
            <a:r>
              <a:rPr lang="th-TH" sz="2000" dirty="0" smtClean="0"/>
              <a:t>สอบ ราคา</a:t>
            </a:r>
            <a:endParaRPr lang="th-TH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795552" y="2928934"/>
            <a:ext cx="1776448" cy="40011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2000" dirty="0" smtClean="0"/>
              <a:t>อนุมัติแผนจัดซื้อจัดจ้าง</a:t>
            </a:r>
            <a:endParaRPr lang="th-TH" sz="2000" dirty="0"/>
          </a:p>
        </p:txBody>
      </p:sp>
      <p:cxnSp>
        <p:nvCxnSpPr>
          <p:cNvPr id="17" name="ลูกศรเชื่อมต่อแบบตรง 16"/>
          <p:cNvCxnSpPr/>
          <p:nvPr/>
        </p:nvCxnSpPr>
        <p:spPr>
          <a:xfrm>
            <a:off x="5786478" y="2357430"/>
            <a:ext cx="2286016" cy="1588"/>
          </a:xfrm>
          <a:prstGeom prst="straightConnector1">
            <a:avLst/>
          </a:prstGeom>
          <a:ln w="38100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ลูกศรเชื่อมต่อแบบตรง 17"/>
          <p:cNvCxnSpPr/>
          <p:nvPr/>
        </p:nvCxnSpPr>
        <p:spPr>
          <a:xfrm>
            <a:off x="3571900" y="2357430"/>
            <a:ext cx="2000264" cy="1588"/>
          </a:xfrm>
          <a:prstGeom prst="straightConnector1">
            <a:avLst/>
          </a:prstGeom>
          <a:ln w="38100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57290" y="2928934"/>
            <a:ext cx="1407758" cy="400110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2000" dirty="0" smtClean="0"/>
              <a:t>จัดส่ง </a:t>
            </a:r>
            <a:r>
              <a:rPr lang="th-TH" sz="2000" dirty="0" err="1" smtClean="0"/>
              <a:t>ปมก.</a:t>
            </a:r>
            <a:r>
              <a:rPr lang="th-TH" sz="2000" dirty="0" smtClean="0"/>
              <a:t>อนุมัติ</a:t>
            </a:r>
            <a:endParaRPr lang="th-TH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23968" y="2928934"/>
            <a:ext cx="1261884" cy="4001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2000" dirty="0" smtClean="0"/>
              <a:t>จัดส่ง ร่าง </a:t>
            </a:r>
            <a:r>
              <a:rPr lang="th-TH" sz="2000" dirty="0" err="1" smtClean="0"/>
              <a:t>ปมก.</a:t>
            </a:r>
            <a:endParaRPr lang="th-TH" sz="2000" dirty="0"/>
          </a:p>
        </p:txBody>
      </p:sp>
      <p:cxnSp>
        <p:nvCxnSpPr>
          <p:cNvPr id="21" name="ลูกศรเชื่อมต่อแบบตรง 20"/>
          <p:cNvCxnSpPr/>
          <p:nvPr/>
        </p:nvCxnSpPr>
        <p:spPr>
          <a:xfrm>
            <a:off x="1785950" y="2357430"/>
            <a:ext cx="1643074" cy="1588"/>
          </a:xfrm>
          <a:prstGeom prst="straightConnector1">
            <a:avLst/>
          </a:prstGeom>
          <a:ln w="38100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ลูกศรเชื่อมต่อแบบตรง 21"/>
          <p:cNvCxnSpPr/>
          <p:nvPr/>
        </p:nvCxnSpPr>
        <p:spPr>
          <a:xfrm>
            <a:off x="500066" y="2357430"/>
            <a:ext cx="1285884" cy="1588"/>
          </a:xfrm>
          <a:prstGeom prst="straightConnector1">
            <a:avLst/>
          </a:prstGeom>
          <a:ln w="38100">
            <a:solidFill>
              <a:srgbClr val="0066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WordArt 2"/>
          <p:cNvSpPr>
            <a:spLocks noChangeArrowheads="1" noChangeShapeType="1" noTextEdit="1"/>
          </p:cNvSpPr>
          <p:nvPr/>
        </p:nvSpPr>
        <p:spPr bwMode="auto">
          <a:xfrm>
            <a:off x="214282" y="214290"/>
            <a:ext cx="8501122" cy="955682"/>
          </a:xfrm>
          <a:prstGeom prst="rect">
            <a:avLst/>
          </a:prstGeom>
        </p:spPr>
        <p:txBody>
          <a:bodyPr spcFirstLastPara="1" wrap="none" fromWordArt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6000" b="1" kern="10" spc="50" dirty="0" smtClean="0">
                <a:ln w="11430"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กรอบเวลาของการจัดหา</a:t>
            </a:r>
            <a:endParaRPr lang="en-GB" sz="6000" b="1" kern="10" spc="50" dirty="0">
              <a:ln w="11430">
                <a:solidFill>
                  <a:schemeClr val="bg1">
                    <a:lumMod val="85000"/>
                  </a:schemeClr>
                </a:solidFill>
              </a:ln>
              <a:solidFill>
                <a:srgbClr val="3333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00826" y="1785926"/>
            <a:ext cx="1119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ระยะเวลา</a:t>
            </a:r>
            <a:endParaRPr lang="th-TH" dirty="0"/>
          </a:p>
        </p:txBody>
      </p:sp>
      <p:sp>
        <p:nvSpPr>
          <p:cNvPr id="25" name="TextBox 24"/>
          <p:cNvSpPr txBox="1"/>
          <p:nvPr/>
        </p:nvSpPr>
        <p:spPr>
          <a:xfrm>
            <a:off x="4000496" y="1785926"/>
            <a:ext cx="1119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ระยะเวลา</a:t>
            </a:r>
            <a:endParaRPr lang="th-TH" dirty="0"/>
          </a:p>
        </p:txBody>
      </p:sp>
      <p:sp>
        <p:nvSpPr>
          <p:cNvPr id="26" name="TextBox 25"/>
          <p:cNvSpPr txBox="1"/>
          <p:nvPr/>
        </p:nvSpPr>
        <p:spPr>
          <a:xfrm>
            <a:off x="2071670" y="1785926"/>
            <a:ext cx="1119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ระยะเวลา</a:t>
            </a:r>
            <a:endParaRPr lang="th-TH" dirty="0"/>
          </a:p>
        </p:txBody>
      </p:sp>
      <p:sp>
        <p:nvSpPr>
          <p:cNvPr id="27" name="TextBox 26"/>
          <p:cNvSpPr txBox="1"/>
          <p:nvPr/>
        </p:nvSpPr>
        <p:spPr>
          <a:xfrm>
            <a:off x="642910" y="1785926"/>
            <a:ext cx="1119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ระยะเวลา</a:t>
            </a:r>
            <a:endParaRPr lang="th-TH" dirty="0"/>
          </a:p>
        </p:txBody>
      </p:sp>
    </p:spTree>
  </p:cSld>
  <p:clrMapOvr>
    <a:masterClrMapping/>
  </p:clrMapOvr>
  <p:transition spd="med">
    <p:plus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romchol.rid.go.th/research/rid/images/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1355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1571612"/>
            <a:ext cx="8785225" cy="492922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วาระที่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4 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เรื่องอื่นๆ(ถ้ามี)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-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การจัดทำเอกสารติดตามประเมินผล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ปี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56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ทุกผลผลิต ส่งให้สำนักฯตามสาย				งาน งานละ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 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ชุด จะมีแบบฟอร์มที่</a:t>
            </a:r>
            <a:r>
              <a:rPr lang="th-TH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เวป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		</a:t>
            </a:r>
            <a:r>
              <a:rPr lang="th-TH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ไซค์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sz="4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สชป.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 (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ที่หัวข้อศูนย์ประสานแผน)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ภายใน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28 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ตุลาคม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endParaRPr lang="th-TH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WordArt 2"/>
          <p:cNvSpPr>
            <a:spLocks noChangeArrowheads="1" noChangeShapeType="1" noTextEdit="1"/>
          </p:cNvSpPr>
          <p:nvPr/>
        </p:nvSpPr>
        <p:spPr bwMode="auto">
          <a:xfrm>
            <a:off x="357158" y="2259004"/>
            <a:ext cx="8501122" cy="3027384"/>
          </a:xfrm>
          <a:prstGeom prst="rect">
            <a:avLst/>
          </a:prstGeom>
        </p:spPr>
        <p:txBody>
          <a:bodyPr spcFirstLastPara="1" wrap="none" fromWordArt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6000" b="1" kern="10" spc="50" dirty="0">
                <a:ln w="11430">
                  <a:solidFill>
                    <a:schemeClr val="bg1">
                      <a:lumMod val="85000"/>
                    </a:schemeClr>
                  </a:solidFill>
                </a:ln>
                <a:solidFill>
                  <a:srgbClr val="3333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ขอขอบคุณ</a:t>
            </a:r>
            <a:endParaRPr lang="en-GB" sz="6000" b="1" kern="10" spc="50" dirty="0">
              <a:ln w="11430">
                <a:solidFill>
                  <a:schemeClr val="bg1">
                    <a:lumMod val="85000"/>
                  </a:schemeClr>
                </a:solidFill>
              </a:ln>
              <a:solidFill>
                <a:srgbClr val="3333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285875" y="6030913"/>
            <a:ext cx="7427913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000" i="1">
              <a:solidFill>
                <a:schemeClr val="accent4">
                  <a:lumMod val="75000"/>
                </a:schemeClr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p:transition spd="med">
    <p:plus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3"/>
          <p:cNvGrpSpPr>
            <a:grpSpLocks/>
          </p:cNvGrpSpPr>
          <p:nvPr/>
        </p:nvGrpSpPr>
        <p:grpSpPr bwMode="auto">
          <a:xfrm>
            <a:off x="500034" y="-9525"/>
            <a:ext cx="8143932" cy="2581269"/>
            <a:chOff x="-862903" y="-10296"/>
            <a:chExt cx="9971411" cy="4186900"/>
          </a:xfrm>
          <a:noFill/>
        </p:grpSpPr>
        <p:sp>
          <p:nvSpPr>
            <p:cNvPr id="6" name="TextBox 5"/>
            <p:cNvSpPr txBox="1"/>
            <p:nvPr/>
          </p:nvSpPr>
          <p:spPr>
            <a:xfrm>
              <a:off x="-862903" y="573995"/>
              <a:ext cx="9137056" cy="360260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แนวทาง</a:t>
              </a:r>
              <a:r>
                <a:rPr lang="th-TH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การจัดทำแผน </a:t>
              </a:r>
              <a:r>
                <a:rPr lang="en-US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MTEF </a:t>
              </a:r>
              <a:r>
                <a:rPr lang="th-TH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ปี </a:t>
              </a:r>
              <a:r>
                <a:rPr lang="en-US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2557-61 </a:t>
              </a:r>
              <a:endPara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และ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th-TH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คำ</a:t>
              </a:r>
              <a:r>
                <a:rPr lang="th-TH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ขอตั้ง	งบประมาณปี </a:t>
              </a:r>
              <a:r>
                <a:rPr lang="en-US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IT๙" pitchFamily="34" charset="-34"/>
                  <a:cs typeface="TH SarabunIT๙" pitchFamily="34" charset="-34"/>
                </a:rPr>
                <a:t>2558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endParaRPr>
            </a:p>
          </p:txBody>
        </p:sp>
        <p:pic>
          <p:nvPicPr>
            <p:cNvPr id="8199" name="Picture 6" descr="http://kromchol.rid.go.th/research/rid/images/logo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35002" y="-10296"/>
              <a:ext cx="773506" cy="919016"/>
            </a:xfrm>
            <a:prstGeom prst="rect">
              <a:avLst/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pic>
      </p:grpSp>
      <p:sp>
        <p:nvSpPr>
          <p:cNvPr id="8" name="TextBox 7"/>
          <p:cNvSpPr txBox="1"/>
          <p:nvPr/>
        </p:nvSpPr>
        <p:spPr>
          <a:xfrm>
            <a:off x="0" y="3374785"/>
            <a:ext cx="913765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แนว</a:t>
            </a:r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ทางการ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จัดทำแผน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MTEF </a:t>
            </a: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7-2561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th-TH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คำขอตั้งงบประมาณปี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2558</a:t>
            </a: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marL="742950" indent="-7429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สำนักฯกำหนดส่งให้สำนักฯภายใน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22 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ตุลาคม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2556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endParaRPr lang="th-TH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แนวทางการจัดทำงบประมาณรายจ่ายประจำปีงบประมาณ พ.ศ.255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8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จัดทำเอกสารประกอบคำขอตั้ง คือ 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ข้อมูล 1 แผ่น 1 โครงการ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รายงานการศึกษาโครงการ  สำเนาประมาณการ  หนังสืออนุญาตให้ใช้ที่ดิน หรือยินยอมจากเจ้าของที่ดิน หรือ หนังสืออนุญาตเข้าใช้พื้นที่ป่าฯ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Master Plan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และรายงานสถานภาพของโครงการ ที่มีลักษณะงานผูกพัน-ต่อเนื่อง หรือดำเนินการมากกว่า 1 ปี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จัดเรียงลำดับความสำคัญของรายการในแต่ละกิจกรรม/ประเภทงาน 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(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ก่อสร้างแหล่งน้ำและระบบส่งน้ำ ,</a:t>
            </a:r>
            <a:r>
              <a:rPr lang="th-TH" dirty="0" err="1" smtClean="0">
                <a:latin typeface="TH SarabunIT๙" pitchFamily="34" charset="-34"/>
                <a:cs typeface="TH SarabunIT๙" pitchFamily="34" charset="-34"/>
              </a:rPr>
              <a:t>ปชด.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,ก่อสร้างสถานีสูบน้ำด้วยไฟฟ้า ฯลฯ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)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รายการที่เสนอคำขอตั้งงบประมาณปี พ.ศ. ๒๕๕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8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ให้จัดทำข้อมูลตามแบบฟอร์มที่กำหนด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วงเงินงบประมาณที่เสนอขอตั้งในแต่ละกิจกรรม/ประเภทงาน 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(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ก่อสร้างแหล่งน้ำและระบบส่งน้ำ ,</a:t>
            </a:r>
            <a:r>
              <a:rPr lang="th-TH" dirty="0" err="1" smtClean="0">
                <a:latin typeface="TH SarabunIT๙" pitchFamily="34" charset="-34"/>
                <a:cs typeface="TH SarabunIT๙" pitchFamily="34" charset="-34"/>
              </a:rPr>
              <a:t>ปชด.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,ก่อสร้างสถานีสูบน้ำด้วยไฟฟ้า ฯลฯ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)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ต้องไม่เกินกรอบวงเงินที่กำหนดตามเอกสารที่แนบ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h-TH" dirty="0"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แนวทางการจัดทำงบประมาณรายจ่ายประจำปีงบประมาณ พ.ศ.255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8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h-TH" b="1" u="sng" dirty="0" smtClean="0">
                <a:latin typeface="TH SarabunIT๙" pitchFamily="34" charset="-34"/>
                <a:cs typeface="TH SarabunIT๙" pitchFamily="34" charset="-34"/>
              </a:rPr>
              <a:t>การจัดทำข้อมูลเสนอขอตั้งงบประมาณปี พ.ศ. ๒๕๕</a:t>
            </a:r>
            <a:r>
              <a:rPr lang="en-US" b="1" u="sng" dirty="0" smtClean="0">
                <a:latin typeface="TH SarabunIT๙" pitchFamily="34" charset="-34"/>
                <a:cs typeface="TH SarabunIT๙" pitchFamily="34" charset="-34"/>
              </a:rPr>
              <a:t>8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ประกอบด้วย</a:t>
            </a:r>
            <a:endParaRPr lang="en-US" sz="2400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๑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.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งบดำเนินงาน</a:t>
            </a:r>
            <a:endParaRPr lang="en-US" sz="2000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งบประมาณที่ได้รับจัดสรรหรืองบประมาณที่ใช้จ่ายจริง ในปีงบประมาณ พ.ศ. ๒๕๕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6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เป็นฐานในการคำนวณการขอตั้งงบประมาณปี๒๕๕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8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พร้อมระบุเหตุผลความจำเป็น/ผลประโยชน์ที่คาดว่าจะได้รับ ตัวชี้วัด และรายละเอียดการคำนวณหรือวิธีคิดโดยละเอียดจำแนกเป็นแต่ละกิจกรรม/รายการ </a:t>
            </a:r>
            <a:endParaRPr lang="en-US" sz="2000" dirty="0" smtClean="0">
              <a:latin typeface="TH SarabunIT๙" pitchFamily="34" charset="-34"/>
              <a:cs typeface="TH SarabunIT๙" pitchFamily="34" charset="-34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h-TH" dirty="0"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แนวทางการจัดทำงบประมาณรายจ่ายประจำปีงบประมาณ พ.ศ.255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8</a:t>
            </a:r>
            <a:endParaRPr lang="th-TH" dirty="0"/>
          </a:p>
        </p:txBody>
      </p:sp>
      <p:sp>
        <p:nvSpPr>
          <p:cNvPr id="1024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Arial" pitchFamily="34" charset="0"/>
              <a:buNone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๒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. 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งบลงทุน</a:t>
            </a:r>
            <a:endParaRPr lang="en-US" sz="2000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hangingPunct="1"/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ให้จัดทำขอตั้งงบประมาณปี พ.ศ. ๒๕๕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8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โดยพิจารณารายการ/งาน/โครงการที่อยู่ในคำขอตั้งงบประมาณปี พ.ศ. ๒๕๕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7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และไม่ได้รับงบประมาณ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,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โครงการที่เสนอขอใช้งบเงินกู้ ๓๕๐,๐๐๐ ล้านบาท , โครงการตามยุทธศาสตร์การจัดทำแผนพัฒนาการชลประทานในระดับลุ่มน้ำอย่างเป็นระบบ (กรอบน้ำ60 ล้านไร่)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,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แผนงานพัฒนาจังหวัด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,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โครงการเร่งด่วนตามนโยบายกรมฯ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 ,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โครงการตามกระทู้ถาม /ข้อร้องเรียน /ขอรับการสนับสนุน  เป็นลำดับสำคัญอันดับต้น และมีความพร้อมด้านศึกษา-สำรวจ-ออกแบบ  และไม่มีปัญหาด้านการจัดหาที่ดิน </a:t>
            </a:r>
            <a:endParaRPr lang="en-US" sz="2000" dirty="0" smtClean="0">
              <a:latin typeface="TH SarabunIT๙" pitchFamily="34" charset="-34"/>
              <a:cs typeface="TH SarabunIT๙" pitchFamily="34" charset="-34"/>
            </a:endParaRPr>
          </a:p>
          <a:p>
            <a:pPr eaLnBrk="1" hangingPunct="1"/>
            <a:endParaRPr lang="th-TH" dirty="0" smtClean="0"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แนวทางการจัดทำงบประมาณรายจ่ายประจำปีงบประมาณ พ.ศ.255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8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จัดทำเอกสารประกอบคำขอตั้ง คือ 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ข้อมูล 1 แผ่น 1 โครงการ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รายงานการศึกษาโครงการ  สำเนาประมาณการ  หนังสืออนุญาตให้ใช้ที่ดิน หรือยินยอมจากเจ้าของที่ดิน หรือ หนังสืออนุญาตเข้าใช้พื้นที่ป่าฯ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Master Plan 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และรายงานสถานภาพของโครงการ ที่มีลักษณะงานผูกพัน-ต่อเนื่อง หรือดำเนินการมากกว่า 1 ปี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จัดเรียงลำดับความสำคัญของรายการในแต่ละกิจกรรม/ประเภทงาน 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(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ก่อสร้างแหล่งน้ำและระบบส่งน้ำ ,</a:t>
            </a:r>
            <a:r>
              <a:rPr lang="th-TH" dirty="0" err="1" smtClean="0">
                <a:latin typeface="TH SarabunIT๙" pitchFamily="34" charset="-34"/>
                <a:cs typeface="TH SarabunIT๙" pitchFamily="34" charset="-34"/>
              </a:rPr>
              <a:t>ปชด.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,ก่อสร้างสถานีสูบน้ำด้วยไฟฟ้า ฯลฯ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)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รายการที่เสนอคำขอตั้งงบประมาณปี พ.ศ. ๒๕๕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8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ให้จัดทำข้อมูลตามแบบฟอร์มที่กำหนด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วงเงินงบประมาณที่เสนอขอตั้งในแต่ละกิจกรรม/ประเภทงาน 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 (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ก่อสร้างแหล่งน้ำและระบบส่งน้ำ ,</a:t>
            </a:r>
            <a:r>
              <a:rPr lang="th-TH" dirty="0" err="1" smtClean="0">
                <a:latin typeface="TH SarabunIT๙" pitchFamily="34" charset="-34"/>
                <a:cs typeface="TH SarabunIT๙" pitchFamily="34" charset="-34"/>
              </a:rPr>
              <a:t>ปชด.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,ก่อสร้างสถานีสูบน้ำด้วยไฟฟ้า ฯลฯ</a:t>
            </a:r>
            <a:r>
              <a:rPr lang="en-US" dirty="0" smtClean="0">
                <a:latin typeface="TH SarabunIT๙" pitchFamily="34" charset="-34"/>
                <a:cs typeface="TH SarabunIT๙" pitchFamily="34" charset="-34"/>
              </a:rPr>
              <a:t>)</a:t>
            </a:r>
            <a:r>
              <a:rPr lang="th-TH" dirty="0" smtClean="0">
                <a:latin typeface="TH SarabunIT๙" pitchFamily="34" charset="-34"/>
                <a:cs typeface="TH SarabunIT๙" pitchFamily="34" charset="-34"/>
              </a:rPr>
              <a:t>  ต้องไม่เกินกรอบวงเงินที่กำหนดตามเอกสารที่แนบ</a:t>
            </a:r>
            <a:endParaRPr lang="en-US" dirty="0" smtClean="0">
              <a:latin typeface="TH SarabunIT๙" pitchFamily="34" charset="-34"/>
              <a:cs typeface="TH SarabunIT๙" pitchFamily="34" charset="-34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h-TH" dirty="0"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แนวทางการจัดทำงบประมาณรายจ่ายประจำปีงบประมาณ พ.ศ.255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8</a:t>
            </a:r>
            <a:endParaRPr lang="th-TH" dirty="0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/>
              <a:defRPr/>
            </a:pP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วงเงินงบประมาณที่เสนอขอตั้งในแต่ละกิจกรรม/ประเภทงาน 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ก่อสร้างแหล่งน้ำและระบบส่งน้ำ (</a:t>
            </a:r>
            <a:r>
              <a:rPr lang="th-TH" b="1" dirty="0" err="1" smtClean="0">
                <a:latin typeface="TH SarabunIT๙" pitchFamily="34" charset="-34"/>
                <a:cs typeface="TH SarabunIT๙" pitchFamily="34" charset="-34"/>
              </a:rPr>
              <a:t>ชป.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เล็ก) จังหวัดละไม่เกิน 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100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ล้าน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/>
              <a:defRPr/>
            </a:pPr>
            <a:r>
              <a:rPr lang="th-TH" b="1" dirty="0" err="1" smtClean="0">
                <a:latin typeface="TH SarabunIT๙" pitchFamily="34" charset="-34"/>
                <a:cs typeface="TH SarabunIT๙" pitchFamily="34" charset="-34"/>
              </a:rPr>
              <a:t>ปชด.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  จังหวัดละไม่เกิน 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60 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ล้านบาท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/>
              <a:defRPr/>
            </a:pP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ก่อสร้างสถานีสูบน้ำด้วยไฟฟ้า จังหวัดละไม่เกิน 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120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ล้านบาท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/>
              <a:defRPr/>
            </a:pP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ป้องกันและบรรเทาภัยจากน้ำ จังหวัดละไม่เกิน 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100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ล้านบาท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/>
              <a:defRPr/>
            </a:pP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งานปรับปรุงระบบชลประทาน งานละไม่เกิน </a:t>
            </a:r>
            <a:r>
              <a:rPr lang="en-US" b="1" dirty="0" smtClean="0">
                <a:latin typeface="TH SarabunIT๙" pitchFamily="34" charset="-34"/>
                <a:cs typeface="TH SarabunIT๙" pitchFamily="34" charset="-34"/>
              </a:rPr>
              <a:t>70 </a:t>
            </a: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ล้านบาท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lain"/>
              <a:defRPr/>
            </a:pPr>
            <a:r>
              <a:rPr lang="th-TH" b="1" dirty="0" smtClean="0">
                <a:latin typeface="TH SarabunIT๙" pitchFamily="34" charset="-34"/>
                <a:cs typeface="TH SarabunIT๙" pitchFamily="34" charset="-34"/>
              </a:rPr>
              <a:t>งานบำรุงรักษาโครงการ ไม่ต้องดำเนินการ ส่วนปรับปรุงฯจะพิจารณา</a:t>
            </a:r>
            <a:endParaRPr lang="en-US" b="1" dirty="0" smtClean="0">
              <a:latin typeface="TH SarabunIT๙" pitchFamily="34" charset="-34"/>
              <a:cs typeface="TH SarabunIT๙" pitchFamily="34" charset="-34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th-TH" b="1" dirty="0"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romchol.rid.go.th/research/rid/images/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1355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1285860"/>
            <a:ext cx="8785225" cy="514351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ระเบียบวาระที่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เรื่องที่ประธานแจ้งให้ที่ประชุมทราบ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วาระที่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เรื่องเพื่อทราบ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วาระที่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3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เรื่องเพื่อพิจารณา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-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ติดตามแผนงานตาม </a:t>
            </a:r>
            <a:r>
              <a:rPr lang="th-TH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พรบ.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ปี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ผลผลิตที่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 			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(</a:t>
            </a:r>
            <a:r>
              <a:rPr lang="th-TH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ผบร.ชป.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	-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ติดตามแผนงานตาม </a:t>
            </a:r>
            <a:r>
              <a:rPr lang="th-TH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พรบ.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ปี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ผลผลิตที่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		2,3,4 ( </a:t>
            </a:r>
            <a:r>
              <a:rPr lang="th-TH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ผปก.ชป.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-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กรอบเวลาในการจัดหางานตาม </a:t>
            </a:r>
            <a:r>
              <a:rPr lang="th-TH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พรบ.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พ.ศ.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</a:t>
            </a:r>
            <a:endParaRPr lang="th-TH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วาระที่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4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เรื่องอื่นๆ(ถ้ามี)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-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การจัดทำเอกสารติดตามประเมินผล ปี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56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ทุกผลผลิต 				ภายใน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28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ตุลาคม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-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การจัดทำแผน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MTEF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ปี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2557-61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และคำขอตั้ง				งบประมาณปี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8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-28575" y="0"/>
            <a:ext cx="913765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วาระการประชุม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ครั้งที่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1/2557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วันที่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 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ตุลาคม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 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เวลา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13.30 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น.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romchol.rid.go.th/research/rid/images/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1355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1571612"/>
            <a:ext cx="8785225" cy="500066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ระเบียบวาระที่ 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1 </a:t>
            </a:r>
            <a:r>
              <a:rPr lang="th-TH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เรื่องที่ประธานแจ้งให้ที่   	ประชุมทราบ</a:t>
            </a: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 </a:t>
            </a:r>
            <a:endParaRPr lang="en-US" sz="6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en-US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-</a:t>
            </a:r>
            <a:r>
              <a:rPr lang="th-TH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คำสั่งแต่งตั้งคณะกรรมการ			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เร่งรัด</a:t>
            </a:r>
            <a:r>
              <a:rPr lang="th-TH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ติดตามการใช้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จ่ายงบประมาณ </a:t>
            </a:r>
            <a:r>
              <a:rPr lang="th-TH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ปี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2557 </a:t>
            </a:r>
            <a:r>
              <a:rPr lang="th-TH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ของสำนักฯและของกรมฯ</a:t>
            </a:r>
            <a:endParaRPr lang="th-TH" sz="4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6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74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2" y="135980"/>
            <a:ext cx="4714294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4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3" y="135980"/>
            <a:ext cx="4536504" cy="6389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86248" y="5072074"/>
            <a:ext cx="4643470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คำสั่ง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แต่งตั้งคณะกรรมการติดตามเร่งรัดการใช้จ่ายงบประมาณ </a:t>
            </a: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ประจำปี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งบประมาณ พ.ศ.</a:t>
            </a:r>
            <a:r>
              <a:rPr lang="en-US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2557 </a:t>
            </a:r>
            <a:endParaRPr lang="th-TH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Font typeface="Wingdings" pitchFamily="2" charset="2"/>
              <a:buChar char="§"/>
            </a:pPr>
            <a:endParaRPr lang="th-TH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(คำสั่งกรมที่  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ข.1119/2556 ลงวันที่  10  กันยายน  </a:t>
            </a: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2556)</a:t>
            </a:r>
          </a:p>
          <a:p>
            <a:pPr algn="ctr"/>
            <a:endParaRPr lang="en-US" sz="16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22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5072074"/>
            <a:ext cx="4429124" cy="18158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คำสั่ง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แต่งตั้งคณะกรรมการติดตามเร่งรัดการใช้จ่ายงบประมาณ </a:t>
            </a: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ประจำปี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งบประมาณ พ.ศ.</a:t>
            </a:r>
            <a:r>
              <a:rPr lang="en-US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2557 </a:t>
            </a:r>
            <a:endParaRPr lang="th-TH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Font typeface="Wingdings" pitchFamily="2" charset="2"/>
              <a:buChar char="§"/>
            </a:pPr>
            <a:endParaRPr lang="th-TH" sz="16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(คำสั่งสำนักฯ ที่ </a:t>
            </a:r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67</a:t>
            </a: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/2556 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ลงวันที่  </a:t>
            </a:r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30</a:t>
            </a: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th-TH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กันยายน  </a:t>
            </a:r>
            <a:r>
              <a:rPr lang="th-TH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2556)</a:t>
            </a:r>
          </a:p>
          <a:p>
            <a:pPr algn="ctr"/>
            <a:endParaRPr lang="en-US" sz="1600" b="1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รูปภาพ 7" descr="IMG_13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07859" cy="6858000"/>
          </a:xfrm>
          <a:prstGeom prst="rect">
            <a:avLst/>
          </a:prstGeom>
        </p:spPr>
      </p:pic>
      <p:pic>
        <p:nvPicPr>
          <p:cNvPr id="9" name="รูปภาพ 8" descr="IMG_13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0"/>
            <a:ext cx="4039710" cy="490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322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kromchol.rid.go.th/research/rid/images/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1355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1571612"/>
            <a:ext cx="8785225" cy="3286148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ระเบียบ</a:t>
            </a: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วาระที่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2 </a:t>
            </a:r>
            <a:r>
              <a:rPr lang="th-TH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เรื่องเพื่อทราบ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	</a:t>
            </a:r>
            <a:r>
              <a:rPr lang="th-TH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(ผู้ประสานแผน)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</a:t>
            </a:r>
            <a:r>
              <a:rPr lang="th-TH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itchFamily="34" charset="-34"/>
                <a:cs typeface="TH SarabunIT๙" pitchFamily="34" charset="-34"/>
              </a:rPr>
              <a:t>		</a:t>
            </a:r>
            <a:endParaRPr lang="th-TH" sz="5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itchFamily="34" charset="-34"/>
              <a:cs typeface="TH SarabunIT๙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37"/>
          <p:cNvSpPr txBox="1">
            <a:spLocks noChangeArrowheads="1"/>
          </p:cNvSpPr>
          <p:nvPr/>
        </p:nvSpPr>
        <p:spPr>
          <a:xfrm>
            <a:off x="285720" y="428604"/>
            <a:ext cx="8215370" cy="857256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spc="50" dirty="0" smtClean="0">
                <a:ln w="11430"/>
                <a:latin typeface="Tahoma" pitchFamily="34" charset="0"/>
                <a:cs typeface="Tahoma" pitchFamily="34" charset="0"/>
              </a:rPr>
              <a:t>สัดส่วนงบประมาณรายจ่ายประจำ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600" b="1" spc="50" dirty="0" smtClean="0">
                <a:ln w="11430"/>
                <a:latin typeface="Tahoma" pitchFamily="34" charset="0"/>
                <a:cs typeface="Tahoma" pitchFamily="34" charset="0"/>
              </a:rPr>
              <a:t>ปีงบประมาณ พ.ศ.2557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  <a:t/>
            </a:r>
            <a:br>
              <a:rPr lang="th-TH" sz="2400" b="1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ea typeface="+mj-ea"/>
                <a:cs typeface="Tahoma" pitchFamily="34" charset="0"/>
              </a:rPr>
            </a:br>
            <a:endParaRPr lang="th-TH" sz="2400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8662600"/>
              </p:ext>
            </p:extLst>
          </p:nvPr>
        </p:nvGraphicFramePr>
        <p:xfrm>
          <a:off x="214283" y="1642414"/>
          <a:ext cx="8715435" cy="43583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0263"/>
                <a:gridCol w="1714512"/>
                <a:gridCol w="1571636"/>
                <a:gridCol w="928694"/>
                <a:gridCol w="1500198"/>
                <a:gridCol w="1000132"/>
              </a:tblGrid>
              <a:tr h="642942"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งบประมาณรายจ่ายประจำปี พ.ศ. 2557</a:t>
                      </a:r>
                      <a:endParaRPr lang="th-TH" sz="1800" b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รวมงบประมาณ </a:t>
                      </a:r>
                    </a:p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(ล้านบาท)</a:t>
                      </a:r>
                      <a:endParaRPr lang="th-TH" sz="1800" b="1" dirty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รายจ่ายประจำ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endParaRPr lang="th-TH" sz="1800" b="1" dirty="0" smtClean="0"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(ล้านบาท)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400" b="1" dirty="0" smtClean="0">
                        <a:solidFill>
                          <a:srgbClr val="0000CC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รายจ่ายลงทุน</a:t>
                      </a:r>
                    </a:p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(ล้านบาท)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400" b="1" dirty="0" smtClean="0">
                        <a:solidFill>
                          <a:srgbClr val="0000CC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</a:tr>
              <a:tr h="538386">
                <a:tc vMerge="1">
                  <a:txBody>
                    <a:bodyPr/>
                    <a:lstStyle/>
                    <a:p>
                      <a:pPr algn="ctr"/>
                      <a:endParaRPr lang="th-TH" sz="1400" b="1" dirty="0">
                        <a:solidFill>
                          <a:srgbClr val="0000CC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th-TH" sz="1400" b="1" dirty="0">
                        <a:solidFill>
                          <a:srgbClr val="0000CC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งบประมาณ 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งบประมาณ 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ร้อยละ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153522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งบประมาณของประเทศ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</a:t>
                      </a:r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525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,000.00 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,083,489.60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82.51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u="none" strike="noStrike" dirty="0" smtClean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441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</a:t>
                      </a:r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510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.40</a:t>
                      </a:r>
                      <a:endParaRPr lang="th-TH" sz="1600" b="1" u="none" strike="noStrike" dirty="0" smtClean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b"/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17.49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011752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กระทรวงเกษตร</a:t>
                      </a:r>
                    </a:p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และ</a:t>
                      </a:r>
                      <a:r>
                        <a:rPr lang="th-TH" sz="1600" b="1" u="none" strike="noStrike" dirty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สหกรณ์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76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,840.91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   32,939.19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42.87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43,901</a:t>
                      </a:r>
                      <a:r>
                        <a:rPr lang="th-TH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71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0066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57.13</a:t>
                      </a:r>
                      <a:endParaRPr lang="th-TH" sz="1600" b="1" i="0" u="none" strike="noStrike" dirty="0">
                        <a:solidFill>
                          <a:srgbClr val="0066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011752">
                <a:tc>
                  <a:txBody>
                    <a:bodyPr/>
                    <a:lstStyle/>
                    <a:p>
                      <a:pPr algn="ctr" fontAlgn="b"/>
                      <a:r>
                        <a:rPr lang="th-TH" sz="16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lang="th-TH" sz="1600" b="1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กรมชลประทาน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u="none" strike="noStrike" dirty="0" smtClean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40,094.61</a:t>
                      </a:r>
                    </a:p>
                    <a:p>
                      <a:pPr algn="ctr" fontAlgn="b"/>
                      <a:endParaRPr lang="th-TH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7,726.56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19.27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32,368.05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C00000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80.73</a:t>
                      </a:r>
                      <a:endParaRPr lang="th-TH" sz="1600" b="1" i="0" u="none" strike="noStrike" dirty="0">
                        <a:solidFill>
                          <a:srgbClr val="C00000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6120490"/>
            <a:ext cx="857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ที่มา </a:t>
            </a:r>
            <a:r>
              <a:rPr lang="en-US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: </a:t>
            </a:r>
            <a:r>
              <a:rPr lang="th-TH" sz="1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สำนักงบประมาณ สำนักนายกรัฐมนตรี</a:t>
            </a:r>
            <a:r>
              <a:rPr lang="th-TH" sz="1400" b="1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1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41" y="6457914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กองแผนงาน</a:t>
            </a:r>
            <a:endParaRPr lang="th-TH" sz="1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6488668"/>
            <a:ext cx="2831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กลุ่มงานตรวจสอบและติดตามผลงาน</a:t>
            </a:r>
            <a:endParaRPr lang="th-TH" sz="1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197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73038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มาตรการ</a:t>
            </a:r>
            <a:r>
              <a:rPr lang="th-TH" sz="2400" b="1" spc="50" dirty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และแนวทางการเร่งรัด</a:t>
            </a: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ติดตามการใช้จ่ายเงินงบประมาณ ประจำปีงบประมาณ พ.ศ. 2557</a:t>
            </a:r>
            <a:endParaRPr lang="th-TH" sz="2400" b="1" spc="50" dirty="0">
              <a:ln w="11430"/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843" name="Content Placeholder 5"/>
          <p:cNvSpPr>
            <a:spLocks noGrp="1"/>
          </p:cNvSpPr>
          <p:nvPr>
            <p:ph idx="1"/>
          </p:nvPr>
        </p:nvSpPr>
        <p:spPr>
          <a:xfrm>
            <a:off x="251520" y="1071546"/>
            <a:ext cx="8892480" cy="578645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th-TH" sz="2400" b="1" u="sng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มติ ครม. วันที่  3  กันยายน </a:t>
            </a:r>
            <a:r>
              <a:rPr lang="th-TH" sz="2400" b="1" u="sng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2556 </a:t>
            </a:r>
          </a:p>
          <a:p>
            <a:pPr marL="0" lvl="0" indent="0" algn="ctr">
              <a:buNone/>
            </a:pPr>
            <a:r>
              <a:rPr lang="th-TH" sz="2400" b="1" u="sng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กำหนดมาตรการและแนวทางการปฏิบัติ  ดังนี้</a:t>
            </a:r>
          </a:p>
          <a:p>
            <a:pPr marL="0" lvl="0" indent="0" algn="ctr">
              <a:buNone/>
            </a:pPr>
            <a:endParaRPr lang="th-TH" sz="9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>
              <a:buNone/>
            </a:pPr>
            <a:endParaRPr lang="th-TH" sz="800" b="1" dirty="0" smtClean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  <a:p>
            <a:pPr marL="0" lvl="0" indent="0">
              <a:buNone/>
            </a:pPr>
            <a:r>
              <a:rPr lang="en-US" sz="2200" b="1" dirty="0" smtClean="0">
                <a:latin typeface="Tahoma" pitchFamily="34" charset="0"/>
                <a:cs typeface="Tahoma" pitchFamily="34" charset="0"/>
              </a:rPr>
              <a:t>1.</a:t>
            </a:r>
            <a:r>
              <a:rPr lang="th-TH" sz="2200" b="1" dirty="0" smtClean="0">
                <a:latin typeface="Tahoma" pitchFamily="34" charset="0"/>
                <a:cs typeface="Tahoma" pitchFamily="34" charset="0"/>
              </a:rPr>
              <a:t> กำหนดเป้าหมายการเบิกจ่าย</a:t>
            </a: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None/>
              <a:defRPr/>
            </a:pPr>
            <a:endParaRPr lang="th-TH" sz="18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None/>
              <a:defRPr/>
            </a:pPr>
            <a:endParaRPr lang="th-TH" sz="1800" dirty="0" smtClean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th-TH" sz="1900" b="1" dirty="0" smtClean="0">
                <a:latin typeface="Tahoma" pitchFamily="34" charset="0"/>
                <a:cs typeface="Tahoma" pitchFamily="34" charset="0"/>
              </a:rPr>
              <a:t>	</a:t>
            </a:r>
          </a:p>
          <a:p>
            <a:pPr>
              <a:buNone/>
            </a:pPr>
            <a:r>
              <a:rPr lang="th-TH" sz="1900" b="1" dirty="0" smtClean="0">
                <a:latin typeface="Tahoma" pitchFamily="34" charset="0"/>
                <a:cs typeface="Tahoma" pitchFamily="34" charset="0"/>
              </a:rPr>
              <a:t>	</a:t>
            </a:r>
            <a:endParaRPr lang="th-TH" sz="20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en-US" sz="2300" dirty="0" smtClean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0421865"/>
              </p:ext>
            </p:extLst>
          </p:nvPr>
        </p:nvGraphicFramePr>
        <p:xfrm>
          <a:off x="714348" y="3779415"/>
          <a:ext cx="7643866" cy="236422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20203"/>
                <a:gridCol w="2694429"/>
                <a:gridCol w="2629234"/>
              </a:tblGrid>
              <a:tr h="428628"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ไตรมาสที่</a:t>
                      </a:r>
                      <a:endParaRPr lang="th-TH" sz="1800" b="1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เป้าหมายประเทศ (มติ ครม. 3 ก.ย. 5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6</a:t>
                      </a:r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)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600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/>
                </a:tc>
              </a:tr>
              <a:tr h="472561">
                <a:tc vMerge="1">
                  <a:txBody>
                    <a:bodyPr/>
                    <a:lstStyle/>
                    <a:p>
                      <a:pPr algn="ctr"/>
                      <a:endParaRPr lang="th-TH" sz="1900" dirty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รายจ่ายลงทุน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(%)</a:t>
                      </a:r>
                      <a:endParaRPr lang="th-TH" sz="18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รายจ่ายภาพรวม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cs typeface="Tahoma" pitchFamily="34" charset="0"/>
                        </a:rPr>
                        <a:t>(%)</a:t>
                      </a:r>
                      <a:endParaRPr lang="th-TH" sz="1800" b="1" dirty="0" smtClean="0">
                        <a:solidFill>
                          <a:schemeClr val="tx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17316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1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15.00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22.00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17316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2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35.00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46.00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7316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3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70.00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70.00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7316"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4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82.00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00CC"/>
                          </a:solidFill>
                          <a:latin typeface="Tahoma" pitchFamily="34" charset="0"/>
                          <a:cs typeface="Tahoma" pitchFamily="34" charset="0"/>
                        </a:rPr>
                        <a:t>95.00</a:t>
                      </a:r>
                      <a:endParaRPr lang="th-TH" sz="1800" b="1" dirty="0">
                        <a:solidFill>
                          <a:srgbClr val="0000CC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441" y="6457914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กองแผนงาน</a:t>
            </a:r>
            <a:endParaRPr lang="th-TH" sz="1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646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5"/>
          <p:cNvSpPr>
            <a:spLocks noGrp="1"/>
          </p:cNvSpPr>
          <p:nvPr>
            <p:ph idx="1"/>
          </p:nvPr>
        </p:nvSpPr>
        <p:spPr>
          <a:xfrm>
            <a:off x="285721" y="1000108"/>
            <a:ext cx="8643998" cy="5733256"/>
          </a:xfrm>
        </p:spPr>
        <p:txBody>
          <a:bodyPr>
            <a:normAutofit/>
          </a:bodyPr>
          <a:lstStyle/>
          <a:p>
            <a:pPr indent="508000">
              <a:buNone/>
              <a:defRPr/>
            </a:pPr>
            <a:endParaRPr lang="th-TH" sz="1800" dirty="0" smtClean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 marL="0" lvl="0" indent="0">
              <a:buNone/>
            </a:pPr>
            <a:r>
              <a:rPr lang="en-US" sz="22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ให้เร่งรัดการก่อหนี้รายจ่ายลงทุนให้แล้วเสร็จ ภายในวันที่  14  กุมภาพันธ์    2557 </a:t>
            </a:r>
            <a:r>
              <a:rPr lang="th-TH" sz="2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(สำนักฯกำหนด ตามปฏิทิน </a:t>
            </a:r>
            <a:r>
              <a:rPr lang="th-TH" sz="2200" b="1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งป</a:t>
            </a:r>
            <a:r>
              <a:rPr lang="th-TH" sz="2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ม.ของสำนักฯ แต่ไม่ควรเกิน ธันวาคม </a:t>
            </a:r>
            <a:r>
              <a:rPr lang="en-US" sz="2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2556) </a:t>
            </a:r>
            <a:r>
              <a:rPr lang="th-TH" sz="2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เพื่อให้สามารถเข้าปฏิบัติงานในช่วงฤดูแล้ง ตลอด </a:t>
            </a:r>
            <a:r>
              <a:rPr lang="en-US" sz="2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5-6 </a:t>
            </a:r>
            <a:r>
              <a:rPr lang="th-TH" sz="2200" b="1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เดือน</a:t>
            </a:r>
          </a:p>
          <a:p>
            <a:pPr marL="0" lvl="0" indent="0">
              <a:buNone/>
            </a:pPr>
            <a:endParaRPr lang="en-US" sz="9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th-TH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ให้นำผลการเบิกจ่ายเงินตามเป้าหมายที่คณะรัฐมนตรีกำหนดเป็นตัวชี้วัด     ในคำรับรองการปฏิบัติราชการ ประจำปีงบประมาณ พ.ศ. </a:t>
            </a:r>
            <a:r>
              <a:rPr lang="en-US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2557</a:t>
            </a:r>
          </a:p>
          <a:p>
            <a:pPr marL="0" lvl="0" indent="0">
              <a:buNone/>
            </a:pPr>
            <a:r>
              <a:rPr lang="en-US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4.   </a:t>
            </a: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ให้ส่วนราชการ รัฐวิสาหกิจ และจังหวัดแต่งตั้งคณะกรรมการหรือ คณะทำงานในการเร่งรัดการใช้จ่ายเงินในปีงบประมาณ พ.ศ. </a:t>
            </a:r>
            <a:r>
              <a:rPr lang="en-US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2557 </a:t>
            </a:r>
          </a:p>
          <a:p>
            <a:pPr marL="0" indent="0">
              <a:buNone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พร้อมทั้งรายงานปัญหาอุปสรรคจากการดำเนินงานที่ไม่เป็นไป</a:t>
            </a:r>
          </a:p>
          <a:p>
            <a:pPr marL="0" indent="0">
              <a:buNone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ตามแผน หรือการปรับแผนต่อคณะกรรมการหรือคณะทำงานในการ</a:t>
            </a:r>
          </a:p>
          <a:p>
            <a:pPr marL="0" indent="0">
              <a:buNone/>
            </a:pPr>
            <a:r>
              <a:rPr lang="th-TH" sz="2000" b="1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เร่งรัดการใช้จ่ายงบประมาณภาครัฐทุกสิ้น</a:t>
            </a:r>
            <a:r>
              <a:rPr lang="th-TH" sz="2000" b="1" dirty="0" err="1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ไตรมาส</a:t>
            </a:r>
            <a:endParaRPr lang="en-US" sz="2000" b="1" dirty="0" smtClean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th-TH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th-TH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</a:t>
            </a:r>
          </a:p>
          <a:p>
            <a:pPr>
              <a:buNone/>
            </a:pPr>
            <a:endParaRPr lang="en-US" sz="2000" b="1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en-US" sz="23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41" y="6457914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กองแผนงาน</a:t>
            </a:r>
            <a:endParaRPr lang="th-TH" sz="1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9322" y="6488668"/>
            <a:ext cx="2831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กลุ่มงานตรวจสอบและติดตามผลงาน</a:t>
            </a:r>
            <a:endParaRPr lang="th-TH" sz="1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10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1131</Words>
  <Application>Microsoft Office PowerPoint</Application>
  <PresentationFormat>นำเสนอทางหน้าจอ (4:3)</PresentationFormat>
  <Paragraphs>181</Paragraphs>
  <Slides>19</Slides>
  <Notes>2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19</vt:i4>
      </vt:variant>
    </vt:vector>
  </HeadingPairs>
  <TitlesOfParts>
    <vt:vector size="21" baseType="lpstr">
      <vt:lpstr>Office Theme</vt:lpstr>
      <vt:lpstr>ชุดรูปแบบของ Office</vt:lpstr>
      <vt:lpstr>ภาพนิ่ง 1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ภาพนิ่ง 7</vt:lpstr>
      <vt:lpstr>ภาพนิ่ง 8</vt:lpstr>
      <vt:lpstr>ภาพนิ่ง 9</vt:lpstr>
      <vt:lpstr>ภาพนิ่ง 10</vt:lpstr>
      <vt:lpstr>ภาพนิ่ง 11</vt:lpstr>
      <vt:lpstr>ภาพนิ่ง 12</vt:lpstr>
      <vt:lpstr>ภาพนิ่ง 13</vt:lpstr>
      <vt:lpstr>ภาพนิ่ง 14</vt:lpstr>
      <vt:lpstr>แนวทางการจัดทำงบประมาณรายจ่ายประจำปีงบประมาณ พ.ศ.2558</vt:lpstr>
      <vt:lpstr> แนวทางการจัดทำงบประมาณรายจ่ายประจำปีงบประมาณ พ.ศ.2558</vt:lpstr>
      <vt:lpstr>แนวทางการจัดทำงบประมาณรายจ่ายประจำปีงบประมาณ พ.ศ.2558</vt:lpstr>
      <vt:lpstr>แนวทางการจัดทำงบประมาณรายจ่ายประจำปีงบประมาณ พ.ศ.2558</vt:lpstr>
      <vt:lpstr>แนวทางการจัดทำงบประมาณรายจ่ายประจำปีงบประมาณ พ.ศ.2558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PC-HP</dc:creator>
  <cp:lastModifiedBy>Corporate Edition</cp:lastModifiedBy>
  <cp:revision>77</cp:revision>
  <cp:lastPrinted>2012-11-12T07:49:08Z</cp:lastPrinted>
  <dcterms:created xsi:type="dcterms:W3CDTF">2012-11-12T03:25:50Z</dcterms:created>
  <dcterms:modified xsi:type="dcterms:W3CDTF">2013-10-08T08:49:28Z</dcterms:modified>
</cp:coreProperties>
</file>