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116" r:id="rId1"/>
    <p:sldMasterId id="2147485130" r:id="rId2"/>
  </p:sldMasterIdLst>
  <p:notesMasterIdLst>
    <p:notesMasterId r:id="rId10"/>
  </p:notesMasterIdLst>
  <p:handoutMasterIdLst>
    <p:handoutMasterId r:id="rId11"/>
  </p:handoutMasterIdLst>
  <p:sldIdLst>
    <p:sldId id="256" r:id="rId3"/>
    <p:sldId id="574" r:id="rId4"/>
    <p:sldId id="575" r:id="rId5"/>
    <p:sldId id="573" r:id="rId6"/>
    <p:sldId id="581" r:id="rId7"/>
    <p:sldId id="579" r:id="rId8"/>
    <p:sldId id="580" r:id="rId9"/>
  </p:sldIdLst>
  <p:sldSz cx="9144000" cy="6858000" type="screen4x3"/>
  <p:notesSz cx="9942513" cy="68151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006600"/>
    <a:srgbClr val="FF3300"/>
    <a:srgbClr val="0066CC"/>
    <a:srgbClr val="FF0000"/>
    <a:srgbClr val="FFFF99"/>
    <a:srgbClr val="FF9933"/>
    <a:srgbClr val="CCFFFF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ลักษณะสีอ่อน 1 - เน้น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A488322-F2BA-4B5B-9748-0D474271808F}" styleName="ลักษณะสีปานกลาง 3 - เน้น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ลักษณะสีอ่อน 1 - เน้น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ลักษณะสีอ่อน 2 - เน้น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ลักษณะสีอ่อน 2 - เน้น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218" autoAdjust="0"/>
    <p:restoredTop sz="94537" autoAdjust="0"/>
  </p:normalViewPr>
  <p:slideViewPr>
    <p:cSldViewPr>
      <p:cViewPr>
        <p:scale>
          <a:sx n="70" d="100"/>
          <a:sy n="70" d="100"/>
        </p:scale>
        <p:origin x="-105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style val="3"/>
  <c:chart>
    <c:autoTitleDeleted val="1"/>
    <c:view3D>
      <c:rAngAx val="1"/>
    </c:view3D>
    <c:sideWall>
      <c:sp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</c:spPr>
    </c:sideWall>
    <c:backWall>
      <c:sp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ln w="19050">
          <a:solidFill>
            <a:srgbClr val="00206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9933"/>
            </a:solidFill>
          </c:spPr>
          <c:dPt>
            <c:idx val="0"/>
            <c:spPr>
              <a:solidFill>
                <a:srgbClr val="008000"/>
              </a:solidFill>
            </c:spPr>
          </c:dPt>
          <c:dPt>
            <c:idx val="1"/>
            <c:spPr>
              <a:solidFill>
                <a:srgbClr val="0080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008000"/>
              </a:solidFill>
            </c:spPr>
          </c:dPt>
          <c:dPt>
            <c:idx val="4"/>
            <c:spPr>
              <a:solidFill>
                <a:srgbClr val="008000"/>
              </a:solidFill>
            </c:spPr>
          </c:dPt>
          <c:dPt>
            <c:idx val="5"/>
            <c:spPr>
              <a:solidFill>
                <a:srgbClr val="008000"/>
              </a:solidFill>
            </c:spPr>
          </c:dPt>
          <c:dPt>
            <c:idx val="6"/>
            <c:spPr>
              <a:solidFill>
                <a:srgbClr val="008000"/>
              </a:solidFill>
            </c:spPr>
          </c:dPt>
          <c:dPt>
            <c:idx val="7"/>
            <c:spPr>
              <a:solidFill>
                <a:srgbClr val="008000"/>
              </a:solidFill>
            </c:spPr>
          </c:dPt>
          <c:dPt>
            <c:idx val="8"/>
            <c:spPr>
              <a:solidFill>
                <a:srgbClr val="008000"/>
              </a:solidFill>
            </c:spPr>
          </c:dPt>
          <c:dPt>
            <c:idx val="9"/>
            <c:spPr>
              <a:solidFill>
                <a:srgbClr val="008000"/>
              </a:solidFill>
            </c:spPr>
          </c:dPt>
          <c:dPt>
            <c:idx val="10"/>
            <c:spPr>
              <a:solidFill>
                <a:srgbClr val="008000"/>
              </a:solidFill>
            </c:spPr>
          </c:dPt>
          <c:dPt>
            <c:idx val="11"/>
            <c:spPr>
              <a:solidFill>
                <a:srgbClr val="008000"/>
              </a:solidFill>
            </c:spPr>
          </c:dPt>
          <c:dPt>
            <c:idx val="12"/>
            <c:spPr>
              <a:solidFill>
                <a:srgbClr val="FF0000"/>
              </a:solidFill>
            </c:spPr>
          </c:dPt>
          <c:dPt>
            <c:idx val="13"/>
            <c:spPr>
              <a:solidFill>
                <a:srgbClr val="FF0000"/>
              </a:solidFill>
            </c:spPr>
          </c:dPt>
          <c:dPt>
            <c:idx val="14"/>
            <c:spPr>
              <a:solidFill>
                <a:srgbClr val="FF0000"/>
              </a:solidFill>
            </c:spPr>
          </c:dPt>
          <c:dPt>
            <c:idx val="15"/>
            <c:spPr>
              <a:solidFill>
                <a:srgbClr val="FF0000"/>
              </a:solidFill>
            </c:spPr>
          </c:dPt>
          <c:dPt>
            <c:idx val="16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lang="th-TH" b="1">
                    <a:solidFill>
                      <a:srgbClr val="0000CC"/>
                    </a:solidFill>
                    <a:latin typeface="Angsana New" pitchFamily="18" charset="-34"/>
                    <a:cs typeface="Angsana New" pitchFamily="18" charset="-34"/>
                  </a:defRPr>
                </a:pPr>
                <a:endParaRPr lang="th-TH"/>
              </a:p>
            </c:txPr>
            <c:showVal val="1"/>
          </c:dLbls>
          <c:cat>
            <c:strRef>
              <c:f>Sheet1!$B$2:$B$18</c:f>
              <c:strCache>
                <c:ptCount val="17"/>
                <c:pt idx="0">
                  <c:v>สชป.1</c:v>
                </c:pt>
                <c:pt idx="1">
                  <c:v>สชป.3</c:v>
                </c:pt>
                <c:pt idx="2">
                  <c:v>สชป.12</c:v>
                </c:pt>
                <c:pt idx="3">
                  <c:v>สชป.10</c:v>
                </c:pt>
                <c:pt idx="4">
                  <c:v>สชป.6</c:v>
                </c:pt>
                <c:pt idx="5">
                  <c:v>สชป.7</c:v>
                </c:pt>
                <c:pt idx="6">
                  <c:v>สชป.4</c:v>
                </c:pt>
                <c:pt idx="7">
                  <c:v>สชป.13</c:v>
                </c:pt>
                <c:pt idx="8">
                  <c:v>สชป.11</c:v>
                </c:pt>
                <c:pt idx="9">
                  <c:v>สชป.8</c:v>
                </c:pt>
                <c:pt idx="10">
                  <c:v>สชป.16</c:v>
                </c:pt>
                <c:pt idx="11">
                  <c:v>สชป.2</c:v>
                </c:pt>
                <c:pt idx="12">
                  <c:v>สชป.5</c:v>
                </c:pt>
                <c:pt idx="13">
                  <c:v>สชป.9</c:v>
                </c:pt>
                <c:pt idx="14">
                  <c:v>สชป.17</c:v>
                </c:pt>
                <c:pt idx="15">
                  <c:v>สชป.15</c:v>
                </c:pt>
                <c:pt idx="16">
                  <c:v>สชป.14</c:v>
                </c:pt>
              </c:strCache>
            </c:strRef>
          </c:cat>
          <c:val>
            <c:numRef>
              <c:f>Sheet1!$C$2:$C$18</c:f>
              <c:numCache>
                <c:formatCode>#,##0.00</c:formatCode>
                <c:ptCount val="17"/>
                <c:pt idx="0">
                  <c:v>26.506581783220501</c:v>
                </c:pt>
                <c:pt idx="1">
                  <c:v>24.009575594183687</c:v>
                </c:pt>
                <c:pt idx="2">
                  <c:v>23.195884140565777</c:v>
                </c:pt>
                <c:pt idx="3">
                  <c:v>22.80273633142637</c:v>
                </c:pt>
                <c:pt idx="4">
                  <c:v>22.058087983592515</c:v>
                </c:pt>
                <c:pt idx="5">
                  <c:v>19.241056383436511</c:v>
                </c:pt>
                <c:pt idx="6">
                  <c:v>17.282133009032165</c:v>
                </c:pt>
                <c:pt idx="7">
                  <c:v>15.30516514450926</c:v>
                </c:pt>
                <c:pt idx="8">
                  <c:v>15.117413895225367</c:v>
                </c:pt>
                <c:pt idx="9">
                  <c:v>15.098917287951885</c:v>
                </c:pt>
                <c:pt idx="10">
                  <c:v>14.853897608018933</c:v>
                </c:pt>
                <c:pt idx="11">
                  <c:v>14.24238033411088</c:v>
                </c:pt>
                <c:pt idx="12">
                  <c:v>11.835027252722616</c:v>
                </c:pt>
                <c:pt idx="13">
                  <c:v>11.538287147909184</c:v>
                </c:pt>
                <c:pt idx="14">
                  <c:v>11.468590634849718</c:v>
                </c:pt>
                <c:pt idx="15">
                  <c:v>11.256732266139796</c:v>
                </c:pt>
                <c:pt idx="16">
                  <c:v>5.4537710255918004</c:v>
                </c:pt>
              </c:numCache>
            </c:numRef>
          </c:val>
        </c:ser>
        <c:dLbls>
          <c:showVal val="1"/>
        </c:dLbls>
        <c:shape val="cylinder"/>
        <c:axId val="147781888"/>
        <c:axId val="147812352"/>
        <c:axId val="0"/>
      </c:bar3DChart>
      <c:catAx>
        <c:axId val="147781888"/>
        <c:scaling>
          <c:orientation val="minMax"/>
        </c:scaling>
        <c:axPos val="b"/>
        <c:tickLblPos val="nextTo"/>
        <c:txPr>
          <a:bodyPr/>
          <a:lstStyle/>
          <a:p>
            <a:pPr>
              <a:defRPr lang="th-TH" b="0">
                <a:solidFill>
                  <a:srgbClr val="0000CC"/>
                </a:solidFill>
              </a:defRPr>
            </a:pPr>
            <a:endParaRPr lang="th-TH"/>
          </a:p>
        </c:txPr>
        <c:crossAx val="147812352"/>
        <c:crosses val="autoZero"/>
        <c:auto val="1"/>
        <c:lblAlgn val="ctr"/>
        <c:lblOffset val="100"/>
      </c:catAx>
      <c:valAx>
        <c:axId val="147812352"/>
        <c:scaling>
          <c:orientation val="minMax"/>
          <c:max val="100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lang="th-TH" b="1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pPr>
            <a:endParaRPr lang="th-TH"/>
          </a:p>
        </c:txPr>
        <c:crossAx val="147781888"/>
        <c:crosses val="autoZero"/>
        <c:crossBetween val="between"/>
        <c:majorUnit val="10"/>
      </c:valAx>
    </c:plotArea>
    <c:plotVisOnly val="1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h-TH"/>
  <c:style val="3"/>
  <c:chart>
    <c:autoTitleDeleted val="1"/>
    <c:view3D>
      <c:rAngAx val="1"/>
    </c:view3D>
    <c:sideWall>
      <c:sp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</c:spPr>
    </c:sideWall>
    <c:backWall>
      <c:sp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ln w="19050">
          <a:solidFill>
            <a:srgbClr val="00206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9933"/>
            </a:solidFill>
          </c:spPr>
          <c:dPt>
            <c:idx val="0"/>
            <c:spPr>
              <a:solidFill>
                <a:srgbClr val="008000"/>
              </a:solidFill>
            </c:spPr>
          </c:dPt>
          <c:dPt>
            <c:idx val="1"/>
            <c:spPr>
              <a:solidFill>
                <a:srgbClr val="0080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0080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Pt>
            <c:idx val="10"/>
            <c:spPr>
              <a:solidFill>
                <a:srgbClr val="FF0000"/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dPt>
            <c:idx val="12"/>
            <c:spPr>
              <a:solidFill>
                <a:srgbClr val="FF0000"/>
              </a:solidFill>
            </c:spPr>
          </c:dPt>
          <c:dPt>
            <c:idx val="13"/>
            <c:spPr>
              <a:solidFill>
                <a:srgbClr val="FF0000"/>
              </a:solidFill>
            </c:spPr>
          </c:dPt>
          <c:dPt>
            <c:idx val="14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lang="th-TH" b="1">
                    <a:solidFill>
                      <a:srgbClr val="0000CC"/>
                    </a:solidFill>
                    <a:latin typeface="Angsana New" pitchFamily="18" charset="-34"/>
                    <a:cs typeface="Angsana New" pitchFamily="18" charset="-34"/>
                  </a:defRPr>
                </a:pPr>
                <a:endParaRPr lang="th-TH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สจจ. </c:v>
                </c:pt>
                <c:pt idx="1">
                  <c:v>สชป.5</c:v>
                </c:pt>
                <c:pt idx="2">
                  <c:v>ชคน.5</c:v>
                </c:pt>
                <c:pt idx="3">
                  <c:v>คป.บึงกาฬ</c:v>
                </c:pt>
                <c:pt idx="4">
                  <c:v>คป.หนองคาย</c:v>
                </c:pt>
                <c:pt idx="5">
                  <c:v>คบ.น้ำอูน </c:v>
                </c:pt>
                <c:pt idx="6">
                  <c:v>คบ.ห้วยหลวง</c:v>
                </c:pt>
                <c:pt idx="7">
                  <c:v>คป.เลย</c:v>
                </c:pt>
                <c:pt idx="8">
                  <c:v>คป.สกลนคร</c:v>
                </c:pt>
                <c:pt idx="9">
                  <c:v>ศูนย์ฯ ภูพาน</c:v>
                </c:pt>
                <c:pt idx="10">
                  <c:v>โครงการก่อสร้าง 5</c:v>
                </c:pt>
                <c:pt idx="11">
                  <c:v>คบ.ห้วยโมง</c:v>
                </c:pt>
                <c:pt idx="12">
                  <c:v>คบ.ฝายกุมภวาปี</c:v>
                </c:pt>
                <c:pt idx="13">
                  <c:v>คป.หนองบัวลำภู</c:v>
                </c:pt>
                <c:pt idx="14">
                  <c:v>คป.อุดรธานี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82.45</c:v>
                </c:pt>
                <c:pt idx="1">
                  <c:v>29.55</c:v>
                </c:pt>
                <c:pt idx="2">
                  <c:v>28.98</c:v>
                </c:pt>
                <c:pt idx="3">
                  <c:v>23.87</c:v>
                </c:pt>
                <c:pt idx="4">
                  <c:v>14.84</c:v>
                </c:pt>
                <c:pt idx="5">
                  <c:v>13.65</c:v>
                </c:pt>
                <c:pt idx="6">
                  <c:v>11.48</c:v>
                </c:pt>
                <c:pt idx="7">
                  <c:v>10.31</c:v>
                </c:pt>
                <c:pt idx="8">
                  <c:v>10.25</c:v>
                </c:pt>
                <c:pt idx="9">
                  <c:v>8.06</c:v>
                </c:pt>
                <c:pt idx="10">
                  <c:v>7.52</c:v>
                </c:pt>
                <c:pt idx="11">
                  <c:v>3.85</c:v>
                </c:pt>
                <c:pt idx="12">
                  <c:v>3.77</c:v>
                </c:pt>
                <c:pt idx="13">
                  <c:v>2.79</c:v>
                </c:pt>
                <c:pt idx="14">
                  <c:v>1.96</c:v>
                </c:pt>
              </c:numCache>
            </c:numRef>
          </c:val>
        </c:ser>
        <c:dLbls>
          <c:showVal val="1"/>
        </c:dLbls>
        <c:shape val="cylinder"/>
        <c:axId val="122387840"/>
        <c:axId val="122389632"/>
        <c:axId val="0"/>
      </c:bar3DChart>
      <c:catAx>
        <c:axId val="122387840"/>
        <c:scaling>
          <c:orientation val="minMax"/>
        </c:scaling>
        <c:axPos val="b"/>
        <c:tickLblPos val="nextTo"/>
        <c:txPr>
          <a:bodyPr/>
          <a:lstStyle/>
          <a:p>
            <a:pPr>
              <a:defRPr lang="th-TH" sz="1600" b="1">
                <a:solidFill>
                  <a:srgbClr val="0000CC"/>
                </a:solidFill>
              </a:defRPr>
            </a:pPr>
            <a:endParaRPr lang="th-TH"/>
          </a:p>
        </c:txPr>
        <c:crossAx val="122389632"/>
        <c:crosses val="autoZero"/>
        <c:auto val="1"/>
        <c:lblAlgn val="ctr"/>
        <c:lblOffset val="100"/>
      </c:catAx>
      <c:valAx>
        <c:axId val="122389632"/>
        <c:scaling>
          <c:orientation val="minMax"/>
          <c:max val="100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lang="th-TH" b="1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pPr>
            <a:endParaRPr lang="th-TH"/>
          </a:p>
        </c:txPr>
        <c:crossAx val="122387840"/>
        <c:crosses val="autoZero"/>
        <c:crossBetween val="between"/>
        <c:majorUnit val="10"/>
      </c:valAx>
    </c:plotArea>
    <c:plotVisOnly val="1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</cdr:x>
      <cdr:y>0</cdr:y>
    </cdr:from>
    <cdr:to>
      <cdr:x>0.088</cdr:x>
      <cdr:y>0.06255</cdr:y>
    </cdr:to>
    <cdr:sp macro="" textlink="">
      <cdr:nvSpPr>
        <cdr:cNvPr id="4" name="สี่เหลี่ยมผืนผ้า 12"/>
        <cdr:cNvSpPr/>
      </cdr:nvSpPr>
      <cdr:spPr>
        <a:xfrm xmlns:a="http://schemas.openxmlformats.org/drawingml/2006/main">
          <a:off x="71438" y="-71438"/>
          <a:ext cx="714380" cy="299400"/>
        </a:xfrm>
        <a:prstGeom xmlns:a="http://schemas.openxmlformats.org/drawingml/2006/main" prst="rect">
          <a:avLst/>
        </a:prstGeom>
        <a:solidFill xmlns:a="http://schemas.openxmlformats.org/drawingml/2006/main">
          <a:srgbClr val="7DDDFF"/>
        </a:solidFill>
        <a:ln xmlns:a="http://schemas.openxmlformats.org/drawingml/2006/main" w="9525" cap="flat" cmpd="sng" algn="ctr">
          <a:noFill/>
          <a:prstDash val="solid"/>
        </a:ln>
        <a:effectLst xmlns:a="http://schemas.openxmlformats.org/drawingml/2006/main">
          <a:outerShdw blurRad="57785" dist="33020" dir="3180000" algn="ctr">
            <a:srgbClr val="000000">
              <a:alpha val="30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rightRoom" dir="t">
            <a:rot lat="0" lon="0" rev="600000"/>
          </a:lightRig>
        </a:scene3d>
        <a:sp3d xmlns:a="http://schemas.openxmlformats.org/drawingml/2006/main" prstMaterial="metal">
          <a:bevelT w="38100" h="57150" prst="angle"/>
        </a:sp3d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1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th-TH" sz="1800" baseline="0" dirty="0">
              <a:latin typeface="Angsana New" pitchFamily="18" charset="-34"/>
              <a:cs typeface="Angsana New" pitchFamily="18" charset="-34"/>
            </a:rPr>
            <a:t>ร้อยละ </a:t>
          </a:r>
          <a:endParaRPr lang="th-TH" sz="1800" dirty="0">
            <a:latin typeface="Angsana New" pitchFamily="18" charset="-34"/>
            <a:cs typeface="Angsana New" pitchFamily="18" charset="-34"/>
          </a:endParaRPr>
        </a:p>
      </cdr:txBody>
    </cdr:sp>
  </cdr:relSizeAnchor>
  <cdr:relSizeAnchor xmlns:cdr="http://schemas.openxmlformats.org/drawingml/2006/chartDrawing">
    <cdr:from>
      <cdr:x>0.056</cdr:x>
      <cdr:y>0.69118</cdr:y>
    </cdr:from>
    <cdr:to>
      <cdr:x>0.97601</cdr:x>
      <cdr:y>0.69151</cdr:y>
    </cdr:to>
    <cdr:sp macro="" textlink="">
      <cdr:nvSpPr>
        <cdr:cNvPr id="10" name="Straight Connector 9"/>
        <cdr:cNvSpPr/>
      </cdr:nvSpPr>
      <cdr:spPr>
        <a:xfrm xmlns:a="http://schemas.openxmlformats.org/drawingml/2006/main">
          <a:off x="500066" y="3357586"/>
          <a:ext cx="8215430" cy="1603"/>
        </a:xfrm>
        <a:prstGeom xmlns:a="http://schemas.openxmlformats.org/drawingml/2006/main" prst="line">
          <a:avLst/>
        </a:prstGeom>
        <a:ln xmlns:a="http://schemas.openxmlformats.org/drawingml/2006/main" w="6350">
          <a:solidFill>
            <a:srgbClr val="C00000"/>
          </a:solidFill>
        </a:ln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th-TH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0.008</cdr:x>
      <cdr:y>0</cdr:y>
    </cdr:from>
    <cdr:to>
      <cdr:x>0.088</cdr:x>
      <cdr:y>0.06255</cdr:y>
    </cdr:to>
    <cdr:sp macro="" textlink="">
      <cdr:nvSpPr>
        <cdr:cNvPr id="4" name="สี่เหลี่ยมผืนผ้า 12"/>
        <cdr:cNvSpPr/>
      </cdr:nvSpPr>
      <cdr:spPr>
        <a:xfrm xmlns:a="http://schemas.openxmlformats.org/drawingml/2006/main">
          <a:off x="71438" y="-71438"/>
          <a:ext cx="714380" cy="299400"/>
        </a:xfrm>
        <a:prstGeom xmlns:a="http://schemas.openxmlformats.org/drawingml/2006/main" prst="rect">
          <a:avLst/>
        </a:prstGeom>
        <a:solidFill xmlns:a="http://schemas.openxmlformats.org/drawingml/2006/main">
          <a:srgbClr val="7DDDFF"/>
        </a:solidFill>
        <a:ln xmlns:a="http://schemas.openxmlformats.org/drawingml/2006/main" w="9525" cap="flat" cmpd="sng" algn="ctr">
          <a:noFill/>
          <a:prstDash val="solid"/>
        </a:ln>
        <a:effectLst xmlns:a="http://schemas.openxmlformats.org/drawingml/2006/main">
          <a:outerShdw blurRad="57785" dist="33020" dir="3180000" algn="ctr">
            <a:srgbClr val="000000">
              <a:alpha val="30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rightRoom" dir="t">
            <a:rot lat="0" lon="0" rev="600000"/>
          </a:lightRig>
        </a:scene3d>
        <a:sp3d xmlns:a="http://schemas.openxmlformats.org/drawingml/2006/main" prstMaterial="metal">
          <a:bevelT w="38100" h="57150" prst="angle"/>
        </a:sp3d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1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th-TH" sz="1800" baseline="0" dirty="0">
              <a:latin typeface="Angsana New" pitchFamily="18" charset="-34"/>
              <a:cs typeface="Angsana New" pitchFamily="18" charset="-34"/>
            </a:rPr>
            <a:t>ร้อยละ </a:t>
          </a:r>
          <a:endParaRPr lang="th-TH" sz="1800" dirty="0">
            <a:latin typeface="Angsana New" pitchFamily="18" charset="-34"/>
            <a:cs typeface="Angsana New" pitchFamily="18" charset="-34"/>
          </a:endParaRPr>
        </a:p>
      </cdr:txBody>
    </cdr:sp>
  </cdr:relSizeAnchor>
  <cdr:relSizeAnchor xmlns:cdr="http://schemas.openxmlformats.org/drawingml/2006/chartDrawing">
    <cdr:from>
      <cdr:x>0.05468</cdr:x>
      <cdr:y>0.625</cdr:y>
    </cdr:from>
    <cdr:to>
      <cdr:x>0.97469</cdr:x>
      <cdr:y>0.62533</cdr:y>
    </cdr:to>
    <cdr:sp macro="" textlink="">
      <cdr:nvSpPr>
        <cdr:cNvPr id="10" name="Straight Connector 9"/>
        <cdr:cNvSpPr/>
      </cdr:nvSpPr>
      <cdr:spPr>
        <a:xfrm xmlns:a="http://schemas.openxmlformats.org/drawingml/2006/main">
          <a:off x="500034" y="3214710"/>
          <a:ext cx="8412571" cy="1697"/>
        </a:xfrm>
        <a:prstGeom xmlns:a="http://schemas.openxmlformats.org/drawingml/2006/main" prst="line">
          <a:avLst/>
        </a:prstGeom>
        <a:ln xmlns:a="http://schemas.openxmlformats.org/drawingml/2006/main" w="6350">
          <a:solidFill>
            <a:srgbClr val="C00000"/>
          </a:solidFill>
        </a:ln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th-TH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6" y="5"/>
            <a:ext cx="4307397" cy="3400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l">
              <a:defRPr sz="11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5632760" y="5"/>
            <a:ext cx="4307397" cy="3400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r">
              <a:defRPr sz="1100"/>
            </a:lvl1pPr>
          </a:lstStyle>
          <a:p>
            <a:pPr>
              <a:defRPr/>
            </a:pPr>
            <a:fld id="{CE858C9C-EC80-4A08-A66C-E6F670896B74}" type="datetimeFigureOut">
              <a:rPr lang="th-TH"/>
              <a:pPr>
                <a:defRPr/>
              </a:pPr>
              <a:t>28/02/57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6" y="6472919"/>
            <a:ext cx="4307397" cy="341139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5632760" y="6472919"/>
            <a:ext cx="4307397" cy="341139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r">
              <a:defRPr sz="1100"/>
            </a:lvl1pPr>
          </a:lstStyle>
          <a:p>
            <a:pPr>
              <a:defRPr/>
            </a:pPr>
            <a:fld id="{576A731E-3944-4532-A90C-B3E60D0CA15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5"/>
            <a:ext cx="4307397" cy="3400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760" y="5"/>
            <a:ext cx="4307397" cy="3400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B28A4D5D-2459-4BF9-B235-C98DCD201D5C}" type="datetimeFigureOut">
              <a:rPr lang="en-US"/>
              <a:pPr>
                <a:defRPr/>
              </a:pPr>
              <a:t>2/28/2014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11175"/>
            <a:ext cx="3408363" cy="2555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57" tIns="46778" rIns="93557" bIns="4677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16" y="3237008"/>
            <a:ext cx="7954483" cy="3066975"/>
          </a:xfrm>
          <a:prstGeom prst="rect">
            <a:avLst/>
          </a:prstGeom>
        </p:spPr>
        <p:txBody>
          <a:bodyPr vert="horz" lIns="93557" tIns="46778" rIns="93557" bIns="4677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6472919"/>
            <a:ext cx="4307397" cy="341139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760" y="6472919"/>
            <a:ext cx="4307397" cy="341139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F05D59BD-6EA2-46E7-9E54-0F4813CF6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ตัวยึด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ตัวยึดบันทึกย่อ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58188" y="6273800"/>
            <a:ext cx="571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6175C82-EC67-4F28-95DD-7675E4327594}" type="slidenum">
              <a:rPr lang="en-US" b="1">
                <a:latin typeface="Browallia New" pitchFamily="34" charset="-34"/>
                <a:cs typeface="Browallia New" pitchFamily="34" charset="-34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b="1" dirty="0">
              <a:latin typeface="Browallia New" pitchFamily="34" charset="-34"/>
              <a:cs typeface="Browallia New" pitchFamily="34" charset="-3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  <p:sldLayoutId id="2147485129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64614C2-0315-4FB1-9D43-44996E67FE2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58188" y="6273800"/>
            <a:ext cx="571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6175C82-EC67-4F28-95DD-7675E4327594}" type="slidenum">
              <a:rPr lang="en-US" b="1">
                <a:solidFill>
                  <a:prstClr val="black"/>
                </a:solidFill>
                <a:latin typeface="Browallia New" pitchFamily="34" charset="-34"/>
                <a:cs typeface="Browallia New" pitchFamily="34" charset="-34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b="1" dirty="0">
              <a:solidFill>
                <a:prstClr val="black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4572008"/>
            <a:ext cx="7143800" cy="1214446"/>
          </a:xfrm>
          <a:ln w="25400" cap="rnd" cmpd="sng">
            <a:solidFill>
              <a:schemeClr val="accent2">
                <a:lumMod val="75000"/>
              </a:schemeClr>
            </a:solidFill>
            <a:prstDash val="sysDash"/>
          </a:ln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th-TH" sz="3200" b="1" spc="50" dirty="0" smtClean="0">
                <a:ln w="11430"/>
                <a:solidFill>
                  <a:srgbClr val="008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cs typeface="Tahoma" pitchFamily="34" charset="0"/>
              </a:rPr>
              <a:t>รายงาน ณ วันที่ </a:t>
            </a:r>
            <a:r>
              <a:rPr lang="th-TH" sz="3200" b="1" spc="50" dirty="0" smtClean="0">
                <a:ln w="11430"/>
                <a:solidFill>
                  <a:srgbClr val="008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cs typeface="Tahoma" pitchFamily="34" charset="0"/>
              </a:rPr>
              <a:t>17 กุมภาพันธ์ 2557</a:t>
            </a:r>
            <a:endParaRPr lang="th-TH" sz="3200" b="1" spc="50" dirty="0" smtClean="0">
              <a:ln w="11430"/>
              <a:solidFill>
                <a:srgbClr val="008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1071546"/>
            <a:ext cx="8286808" cy="193899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4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รายงานผลการเบิกจ่าย </a:t>
            </a:r>
          </a:p>
          <a:p>
            <a:pPr algn="ctr"/>
            <a:r>
              <a:rPr lang="th-TH" sz="4000" b="1" spc="50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สชป.</a:t>
            </a:r>
            <a:r>
              <a:rPr lang="th-TH" sz="4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5 </a:t>
            </a:r>
            <a:br>
              <a:rPr lang="th-TH" sz="4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th-TH" sz="4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ประจำปีงบประมาณ พ.ศ. </a:t>
            </a:r>
            <a:r>
              <a:rPr lang="en-US" sz="4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2557</a:t>
            </a:r>
            <a:r>
              <a:rPr lang="th-TH" sz="4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 </a:t>
            </a:r>
            <a:endParaRPr lang="th-TH" sz="40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85720" y="3286124"/>
            <a:ext cx="8572560" cy="9233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5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ไตรมาส</a:t>
            </a:r>
            <a:r>
              <a:rPr lang="th-TH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 (ณ </a:t>
            </a:r>
            <a:r>
              <a:rPr lang="th-TH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เดือนกุมภาพันธ์ </a:t>
            </a:r>
            <a:r>
              <a:rPr lang="th-TH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2557)</a:t>
            </a:r>
            <a:endParaRPr lang="th-TH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ตัวยึดตาราง 3"/>
          <p:cNvGraphicFramePr>
            <a:graphicFrameLocks noGrp="1"/>
          </p:cNvGraphicFramePr>
          <p:nvPr>
            <p:ph idx="1"/>
          </p:nvPr>
        </p:nvGraphicFramePr>
        <p:xfrm>
          <a:off x="0" y="2006600"/>
          <a:ext cx="9144000" cy="3279788"/>
        </p:xfrm>
        <a:graphic>
          <a:graphicData uri="http://schemas.openxmlformats.org/presentationml/2006/ole">
            <p:oleObj spid="_x0000_s50178" name="Worksheet" r:id="rId3" imgW="6857981" imgH="2219368" progId="Excel.Sheet.8">
              <p:embed/>
            </p:oleObj>
          </a:graphicData>
        </a:graphic>
      </p:graphicFrame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0" y="785794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th-TH" sz="2600" b="1" dirty="0" smtClean="0">
                <a:solidFill>
                  <a:srgbClr val="0000CC"/>
                </a:solidFill>
                <a:effectLst/>
                <a:latin typeface="Tahoma" pitchFamily="34" charset="0"/>
                <a:cs typeface="Tahoma" pitchFamily="34" charset="0"/>
              </a:rPr>
              <a:t>กราฟแสดงสถิติการเบิกจ่ายเงิน</a:t>
            </a:r>
            <a:r>
              <a:rPr lang="th-TH" sz="2600" b="1" dirty="0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งบรายจ่ายลงทุน </a:t>
            </a:r>
            <a:r>
              <a:rPr lang="th-TH" sz="2600" b="1" dirty="0" err="1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สชป.</a:t>
            </a:r>
            <a:r>
              <a:rPr lang="th-TH" sz="2600" b="1" dirty="0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5 </a:t>
            </a:r>
          </a:p>
          <a:p>
            <a:pPr algn="ctr"/>
            <a:r>
              <a:rPr lang="th-TH" sz="2200" b="1" dirty="0" smtClean="0">
                <a:solidFill>
                  <a:srgbClr val="0000CC"/>
                </a:solidFill>
                <a:effectLst/>
                <a:latin typeface="Tahoma" pitchFamily="34" charset="0"/>
                <a:cs typeface="Tahoma" pitchFamily="34" charset="0"/>
              </a:rPr>
              <a:t>จากระบบ 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GFMIS </a:t>
            </a:r>
            <a:r>
              <a:rPr lang="th-TH" sz="2200" b="1" dirty="0" smtClean="0">
                <a:solidFill>
                  <a:srgbClr val="0000CC"/>
                </a:solidFill>
                <a:effectLst/>
                <a:latin typeface="Tahoma" pitchFamily="34" charset="0"/>
                <a:cs typeface="Tahoma" pitchFamily="34" charset="0"/>
              </a:rPr>
              <a:t>และ</a:t>
            </a:r>
            <a:r>
              <a:rPr lang="th-TH" sz="2200" b="1" dirty="0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 ระบบติดตาม 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Online </a:t>
            </a:r>
            <a:r>
              <a:rPr lang="th-TH" sz="2200" b="1" dirty="0" smtClean="0">
                <a:solidFill>
                  <a:srgbClr val="0000CC"/>
                </a:solidFill>
                <a:effectLst/>
                <a:latin typeface="Tahoma" pitchFamily="34" charset="0"/>
                <a:cs typeface="Tahoma" pitchFamily="34" charset="0"/>
              </a:rPr>
              <a:t>เทียบกับ </a:t>
            </a:r>
            <a:r>
              <a:rPr lang="th-TH" sz="2200" b="1" dirty="0" smtClean="0">
                <a:solidFill>
                  <a:srgbClr val="C00000"/>
                </a:solidFill>
                <a:effectLst/>
                <a:latin typeface="Tahoma" pitchFamily="34" charset="0"/>
                <a:cs typeface="Tahoma" pitchFamily="34" charset="0"/>
              </a:rPr>
              <a:t>เป้าหมายกรม</a:t>
            </a:r>
          </a:p>
          <a:p>
            <a:pPr algn="ctr"/>
            <a:r>
              <a:rPr lang="th-TH" sz="2000" b="1" dirty="0" smtClean="0">
                <a:solidFill>
                  <a:srgbClr val="0000CC"/>
                </a:solidFill>
                <a:effectLst/>
                <a:latin typeface="Tahoma" pitchFamily="34" charset="0"/>
                <a:cs typeface="Tahoma" pitchFamily="34" charset="0"/>
              </a:rPr>
              <a:t>ปีงบประมาณ พ.ศ. 2557  </a:t>
            </a:r>
            <a:endParaRPr lang="th-TH" sz="2000" b="1" dirty="0">
              <a:solidFill>
                <a:srgbClr val="0000CC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5786454"/>
            <a:ext cx="7500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หมายเหตุ </a:t>
            </a:r>
            <a:r>
              <a:rPr lang="en-US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: </a:t>
            </a:r>
            <a:r>
              <a:rPr lang="th-TH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ข้อมูลจากระบบ  </a:t>
            </a:r>
            <a:r>
              <a:rPr lang="en-US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GFMIS  </a:t>
            </a:r>
            <a:r>
              <a:rPr lang="th-TH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และ ระบบติดตาม </a:t>
            </a:r>
            <a:r>
              <a:rPr lang="en-US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Online </a:t>
            </a:r>
            <a:r>
              <a:rPr lang="th-TH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ณ วันที่ </a:t>
            </a:r>
            <a:r>
              <a:rPr lang="th-TH" sz="1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17 กุมภาพันธ์ 2557</a:t>
            </a:r>
            <a:endParaRPr lang="th-TH" sz="14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สี่เหลี่ยมมุมมน 8"/>
          <p:cNvSpPr/>
          <p:nvPr/>
        </p:nvSpPr>
        <p:spPr>
          <a:xfrm>
            <a:off x="4500562" y="3143248"/>
            <a:ext cx="642942" cy="214314"/>
          </a:xfrm>
          <a:prstGeom prst="round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22.00</a:t>
            </a:r>
            <a:endParaRPr lang="en-US" sz="12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สี่เหลี่ยมมุมมน 7"/>
          <p:cNvSpPr/>
          <p:nvPr/>
        </p:nvSpPr>
        <p:spPr>
          <a:xfrm>
            <a:off x="2714612" y="3429000"/>
            <a:ext cx="642942" cy="214314"/>
          </a:xfrm>
          <a:prstGeom prst="round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10.00</a:t>
            </a:r>
            <a:endParaRPr lang="en-US" sz="12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สี่เหลี่ยมมุมมน 9"/>
          <p:cNvSpPr/>
          <p:nvPr/>
        </p:nvSpPr>
        <p:spPr>
          <a:xfrm>
            <a:off x="6286512" y="2786058"/>
            <a:ext cx="642942" cy="214314"/>
          </a:xfrm>
          <a:prstGeom prst="round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47.00</a:t>
            </a:r>
            <a:endParaRPr lang="en-US" sz="12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สี่เหลี่ยมมุมมน 10"/>
          <p:cNvSpPr/>
          <p:nvPr/>
        </p:nvSpPr>
        <p:spPr>
          <a:xfrm>
            <a:off x="8072462" y="2214554"/>
            <a:ext cx="642942" cy="214314"/>
          </a:xfrm>
          <a:prstGeom prst="round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84.00</a:t>
            </a:r>
            <a:endParaRPr lang="en-US" sz="12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214282" y="1857364"/>
          <a:ext cx="892971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285720" y="142852"/>
            <a:ext cx="8643937" cy="157161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8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กราฟแสดงลำดับผล</a:t>
            </a:r>
            <a:r>
              <a:rPr lang="th-TH" sz="28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การเบิกจ่ายงบ</a:t>
            </a:r>
            <a:r>
              <a:rPr lang="th-TH" sz="28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รายจ่าย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ลงทุน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ประจำปี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งบประมาณ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2557  รายสัปดาห์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0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      </a:t>
            </a: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ณ </a:t>
            </a:r>
            <a:r>
              <a:rPr lang="en-US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th-TH" sz="24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วันที่</a:t>
            </a:r>
            <a:r>
              <a:rPr lang="en-US" sz="24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17 กุมภาพันธ์ 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2557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err="1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5 อยู่ลำดับที่ 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13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 (11.84%)</a:t>
            </a:r>
            <a:endParaRPr lang="th-TH" sz="2400" b="1" spc="50" dirty="0" smtClean="0">
              <a:ln w="11430"/>
              <a:solidFill>
                <a:srgbClr val="0000CC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2400" b="1" spc="50" dirty="0" smtClean="0">
              <a:ln w="11430"/>
              <a:solidFill>
                <a:srgbClr val="0000CC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 </a:t>
            </a:r>
            <a:endParaRPr lang="en-US" sz="2400" b="1" spc="50" dirty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6448032"/>
            <a:ext cx="607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หมายเหตุ </a:t>
            </a:r>
            <a:r>
              <a:rPr lang="en-US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: </a:t>
            </a:r>
            <a:r>
              <a:rPr lang="th-TH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ข้อมูลจากระบบ  </a:t>
            </a:r>
            <a:r>
              <a:rPr lang="en-US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GFMIS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5143504" y="1071546"/>
            <a:ext cx="3714776" cy="9564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th-TH" sz="1800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สูงกว่าเป้าหมาย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กรมเดือนกุมภาพันธ์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15.00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ต่ำกว่าเป้าหมายกรมแต่สูงกว่าภาพรวมกรม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13.49%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ต่ำกว่าภาพรวมกรม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13.49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18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14942" y="1142984"/>
            <a:ext cx="214314" cy="214314"/>
          </a:xfrm>
          <a:prstGeom prst="roundRect">
            <a:avLst/>
          </a:prstGeom>
          <a:solidFill>
            <a:srgbClr val="008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ounded Rectangle 8"/>
          <p:cNvSpPr/>
          <p:nvPr/>
        </p:nvSpPr>
        <p:spPr>
          <a:xfrm>
            <a:off x="5214942" y="1428736"/>
            <a:ext cx="214314" cy="220730"/>
          </a:xfrm>
          <a:prstGeom prst="roundRect">
            <a:avLst/>
          </a:prstGeom>
          <a:solidFill>
            <a:srgbClr val="FFFF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5214942" y="1714488"/>
            <a:ext cx="214314" cy="220731"/>
          </a:xfrm>
          <a:prstGeom prst="roundRect">
            <a:avLst/>
          </a:prstGeom>
          <a:solidFill>
            <a:srgbClr val="FF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7"/>
          <p:cNvSpPr txBox="1">
            <a:spLocks noChangeArrowheads="1"/>
          </p:cNvSpPr>
          <p:nvPr/>
        </p:nvSpPr>
        <p:spPr>
          <a:xfrm>
            <a:off x="285720" y="785794"/>
            <a:ext cx="8715436" cy="135732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spc="50" dirty="0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สรุปผล</a:t>
            </a:r>
            <a:r>
              <a:rPr lang="th-TH" sz="2600" b="1" spc="50" dirty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การ</a:t>
            </a:r>
            <a:r>
              <a:rPr lang="th-TH" sz="2600" b="1" spc="50" dirty="0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เบิกจ่าย </a:t>
            </a:r>
            <a:r>
              <a:rPr lang="th-TH" sz="2600" b="1" spc="50" dirty="0" err="1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600" b="1" spc="50" dirty="0" smtClean="0">
                <a:ln w="11430"/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5  </a:t>
            </a:r>
            <a:r>
              <a:rPr lang="th-TH" sz="2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ณ </a:t>
            </a:r>
            <a:r>
              <a:rPr lang="th-TH" sz="2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>17 กุมภาพันธ์ 2557</a:t>
            </a:r>
            <a:endParaRPr lang="th-TH" sz="26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ข้อมูลจากระบบ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GFMIS</a:t>
            </a:r>
            <a:endParaRPr lang="th-TH" sz="24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งบประมาณรายจ่าย </a:t>
            </a:r>
            <a:r>
              <a:rPr lang="th-TH" sz="22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ประจำปีงบประมาณ </a:t>
            </a: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พ.ศ.2557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2200" b="1" spc="50" dirty="0">
              <a:ln w="11430"/>
              <a:solidFill>
                <a:srgbClr val="0000CC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/>
            </a:r>
            <a:br>
              <a:rPr lang="th-TH" sz="2400" b="1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</a:br>
            <a:endParaRPr lang="th-TH" sz="2400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4" name="Group 53"/>
          <p:cNvGraphicFramePr>
            <a:graphicFrameLocks/>
          </p:cNvGraphicFramePr>
          <p:nvPr/>
        </p:nvGraphicFramePr>
        <p:xfrm>
          <a:off x="357158" y="2071678"/>
          <a:ext cx="8572560" cy="2286016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06137"/>
                <a:gridCol w="1037003"/>
                <a:gridCol w="1037003"/>
                <a:gridCol w="1037003"/>
                <a:gridCol w="1037003"/>
                <a:gridCol w="1106137"/>
                <a:gridCol w="1106137"/>
                <a:gridCol w="1106137"/>
              </a:tblGrid>
              <a:tr h="14787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th-TH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ตามลักษณะเศรษฐกิจ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เงินงบประมาณ</a:t>
                      </a:r>
                      <a:b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</a:br>
                      <a: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หลังโอนเปลี่ยนแปลง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เบิกจ่าย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ร้อยละ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ร้อยละ</a:t>
                      </a:r>
                      <a:b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</a:br>
                      <a: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เป้าหมายการเบิกจ่าย</a:t>
                      </a:r>
                      <a:b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</a:br>
                      <a: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rial"/>
                        </a:rPr>
                        <a:t>(</a:t>
                      </a:r>
                      <a:r>
                        <a:rPr lang="th-TH" sz="1800" b="1" i="0" u="none" strike="noStrike" dirty="0" err="1" smtClean="0">
                          <a:solidFill>
                            <a:srgbClr val="0000CC"/>
                          </a:solidFill>
                          <a:latin typeface="Arial"/>
                        </a:rPr>
                        <a:t>ไตร</a:t>
                      </a:r>
                      <a:r>
                        <a:rPr lang="th-TH" sz="1800" b="1" i="0" u="none" strike="noStrike" dirty="0" err="1">
                          <a:solidFill>
                            <a:srgbClr val="0000CC"/>
                          </a:solidFill>
                          <a:latin typeface="Arial"/>
                        </a:rPr>
                        <a:t>มาส</a:t>
                      </a:r>
                      <a:r>
                        <a:rPr lang="th-TH" sz="18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CC"/>
                          </a:solidFill>
                          <a:latin typeface="Arial"/>
                        </a:rPr>
                        <a:t>2</a:t>
                      </a:r>
                      <a: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rial"/>
                        </a:rPr>
                        <a:t>)</a:t>
                      </a:r>
                      <a:endParaRPr lang="th-TH" sz="1800" b="1" i="0" u="none" strike="noStrike" dirty="0">
                        <a:solidFill>
                          <a:srgbClr val="0000CC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400" b="1" i="0" u="none" strike="noStrike" dirty="0">
                          <a:solidFill>
                            <a:srgbClr val="0000CC"/>
                          </a:solidFill>
                          <a:latin typeface="Arial"/>
                        </a:rPr>
                        <a:t>ผลต่าง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ร้อยละ</a:t>
                      </a:r>
                      <a:b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</a:br>
                      <a: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เป้าหมายการเบิกจ่าย</a:t>
                      </a:r>
                      <a:b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</a:br>
                      <a: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ณ สิ้นเดือน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i="0" u="none" strike="noStrike" dirty="0" smtClean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ก.พ.57</a:t>
                      </a:r>
                      <a:endParaRPr lang="th-TH" sz="1800" b="1" i="0" u="none" strike="noStrike" dirty="0">
                        <a:solidFill>
                          <a:srgbClr val="0000CC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400" b="1" i="0" u="none" strike="noStrike" dirty="0" smtClean="0">
                        <a:solidFill>
                          <a:srgbClr val="0000CC"/>
                        </a:solidFill>
                        <a:latin typeface="Arial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i="0" u="none" strike="noStrike" dirty="0" smtClean="0">
                          <a:solidFill>
                            <a:srgbClr val="0000CC"/>
                          </a:solidFill>
                          <a:latin typeface="Arial"/>
                        </a:rPr>
                        <a:t>ผลต่าง</a:t>
                      </a:r>
                    </a:p>
                    <a:p>
                      <a:pPr algn="ctr" fontAlgn="ctr"/>
                      <a:endParaRPr lang="th-TH" sz="1800" b="1" i="0" u="none" strike="noStrike" dirty="0">
                        <a:solidFill>
                          <a:srgbClr val="0000CC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8072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th-TH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รายจ่ายลงทุน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600" b="1" i="0" u="none" strike="noStrike" dirty="0" smtClean="0">
                          <a:solidFill>
                            <a:srgbClr val="006600"/>
                          </a:solidFill>
                          <a:latin typeface="Tahoma" pitchFamily="34" charset="0"/>
                          <a:cs typeface="Tahoma" pitchFamily="34" charset="0"/>
                        </a:rPr>
                        <a:t>847.13</a:t>
                      </a:r>
                      <a:endParaRPr lang="en-US" sz="1600" b="1" i="0" u="none" strike="noStrike" dirty="0">
                        <a:solidFill>
                          <a:srgbClr val="0066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cs typeface="Tahoma" pitchFamily="34" charset="0"/>
                        </a:rPr>
                        <a:t>100.26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cs typeface="Tahoma" pitchFamily="34" charset="0"/>
                        </a:rPr>
                        <a:t>11.84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 smtClean="0">
                          <a:solidFill>
                            <a:srgbClr val="006600"/>
                          </a:solidFill>
                          <a:latin typeface="Tahoma" pitchFamily="34" charset="0"/>
                          <a:cs typeface="Tahoma" pitchFamily="34" charset="0"/>
                        </a:rPr>
                        <a:t>22.00</a:t>
                      </a:r>
                      <a:endParaRPr lang="en-US" sz="1600" b="1" i="0" u="none" strike="noStrike" dirty="0">
                        <a:solidFill>
                          <a:srgbClr val="0066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th-TH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cs typeface="Tahoma" pitchFamily="34" charset="0"/>
                        </a:rPr>
                        <a:t>0.16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i="0" u="none" strike="noStrike" dirty="0" smtClean="0">
                        <a:solidFill>
                          <a:srgbClr val="FF00FF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i="0" u="none" strike="noStrike" dirty="0" smtClean="0">
                          <a:solidFill>
                            <a:srgbClr val="006600"/>
                          </a:solidFill>
                          <a:latin typeface="Tahoma" pitchFamily="34" charset="0"/>
                          <a:cs typeface="Tahoma" pitchFamily="34" charset="0"/>
                        </a:rPr>
                        <a:t>15.00</a:t>
                      </a:r>
                      <a:endParaRPr lang="en-US" sz="1600" b="1" i="0" u="none" strike="noStrike" dirty="0" smtClean="0">
                        <a:solidFill>
                          <a:srgbClr val="0066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algn="ctr" fontAlgn="t"/>
                      <a:endParaRPr lang="en-US" sz="1600" b="1" i="0" u="none" strike="noStrike" dirty="0">
                        <a:solidFill>
                          <a:srgbClr val="FF00FF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cs typeface="Tahoma" pitchFamily="34" charset="0"/>
                        </a:rPr>
                        <a:t>-3.16</a:t>
                      </a:r>
                      <a:endParaRPr lang="en-US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57158" y="457200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หมายเหตุ </a:t>
            </a:r>
            <a:r>
              <a:rPr lang="en-US" sz="1400" b="1" dirty="0" smtClean="0">
                <a:solidFill>
                  <a:srgbClr val="0000CC"/>
                </a:solidFill>
              </a:rPr>
              <a:t>:  </a:t>
            </a:r>
            <a:r>
              <a:rPr lang="th-TH" sz="1400" b="1" dirty="0" smtClean="0">
                <a:solidFill>
                  <a:srgbClr val="0000CC"/>
                </a:solidFill>
              </a:rPr>
              <a:t> </a:t>
            </a:r>
            <a:r>
              <a:rPr lang="th-TH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1. ข้อมูลจากระบบ </a:t>
            </a:r>
            <a:r>
              <a:rPr lang="en-US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GFMIS  </a:t>
            </a:r>
          </a:p>
          <a:p>
            <a:r>
              <a:rPr lang="en-US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              </a:t>
            </a:r>
            <a:r>
              <a:rPr lang="th-TH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*</a:t>
            </a:r>
            <a:r>
              <a:rPr lang="en-US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2. </a:t>
            </a:r>
            <a:r>
              <a:rPr lang="th-TH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มากกว่าเป้าหมายกรม +   น้อยกว่าเป้าหมายกรม </a:t>
            </a:r>
            <a:r>
              <a:rPr lang="th-TH" sz="1400" dirty="0" smtClean="0">
                <a:latin typeface="Tahoma" pitchFamily="34" charset="0"/>
                <a:cs typeface="Tahoma" pitchFamily="34" charset="0"/>
              </a:rPr>
              <a:t>-   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0" y="1714488"/>
          <a:ext cx="9144000" cy="514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214282" y="71414"/>
            <a:ext cx="8643998" cy="150019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กราฟแสดงลำดับผล</a:t>
            </a:r>
            <a:r>
              <a:rPr lang="th-TH" sz="24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การเบิกจ่ายงบ</a:t>
            </a:r>
            <a:r>
              <a:rPr lang="th-TH" sz="24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รายจ่าย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ลงทุน </a:t>
            </a:r>
            <a:r>
              <a:rPr lang="th-TH" sz="24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ประจำปี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งบประมาณ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2557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2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           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ข้อมูลจาก</a:t>
            </a:r>
            <a:r>
              <a:rPr lang="th-TH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ระบบ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GFMIS</a:t>
            </a:r>
            <a:r>
              <a:rPr lang="en-US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th-TH" sz="2200" b="1" dirty="0" smtClean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      </a:t>
            </a: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17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กุมภาพันธ์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2557</a:t>
            </a: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5143504" y="826738"/>
            <a:ext cx="3714763" cy="9564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th-TH" sz="1800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สูงกว่าเป้าหมายกรมเดือนกุมภาพันธ์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15.00%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ต่ำกว่าเป้าหมายกรมแต่สูงกว่าภาพรวมกรม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13.49%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ต่ำกว่าภาพรวมกรม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13.49%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18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45436" y="857232"/>
            <a:ext cx="214314" cy="214314"/>
          </a:xfrm>
          <a:prstGeom prst="roundRect">
            <a:avLst/>
          </a:prstGeom>
          <a:solidFill>
            <a:srgbClr val="008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ounded Rectangle 8"/>
          <p:cNvSpPr/>
          <p:nvPr/>
        </p:nvSpPr>
        <p:spPr>
          <a:xfrm>
            <a:off x="5245436" y="1142984"/>
            <a:ext cx="214314" cy="220730"/>
          </a:xfrm>
          <a:prstGeom prst="roundRect">
            <a:avLst/>
          </a:prstGeom>
          <a:solidFill>
            <a:srgbClr val="FFFF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5245436" y="1428736"/>
            <a:ext cx="214314" cy="220731"/>
          </a:xfrm>
          <a:prstGeom prst="roundRect">
            <a:avLst/>
          </a:prstGeom>
          <a:solidFill>
            <a:srgbClr val="FF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142852"/>
            <a:ext cx="9144000" cy="100013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8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ผล</a:t>
            </a:r>
            <a:r>
              <a:rPr lang="th-TH" sz="28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การเบิกจ่ายงบ</a:t>
            </a:r>
            <a:r>
              <a:rPr lang="th-TH" sz="28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รายจ่าย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ลงทุน </a:t>
            </a:r>
            <a:r>
              <a:rPr lang="th-TH" sz="28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ประจำปี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งบประมาณ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2557  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/>
            </a:r>
            <a:b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</a:br>
            <a: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ข้อมูลจาก</a:t>
            </a:r>
            <a:r>
              <a:rPr lang="th-TH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ระบบ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GFMIS</a:t>
            </a:r>
            <a:r>
              <a:rPr lang="en-US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17 กุมภาพันธ์ 2557</a:t>
            </a: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662" y="1309958"/>
          <a:ext cx="7358114" cy="5377693"/>
        </p:xfrm>
        <a:graphic>
          <a:graphicData uri="http://schemas.openxmlformats.org/drawingml/2006/table">
            <a:tbl>
              <a:tblPr/>
              <a:tblGrid>
                <a:gridCol w="2493171"/>
                <a:gridCol w="1780837"/>
                <a:gridCol w="1780837"/>
                <a:gridCol w="1303269"/>
              </a:tblGrid>
              <a:tr h="1588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หน่วยงานฯ ระดับโครงการ</a:t>
                      </a:r>
                    </a:p>
                  </a:txBody>
                  <a:tcPr marL="3887" marR="3887" marT="38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ผลการเบิกจ่าย (บาท)</a:t>
                      </a:r>
                    </a:p>
                  </a:txBody>
                  <a:tcPr marL="3887" marR="3887" marT="38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h-TH" sz="2000" b="1" i="0" u="none" strike="noStrike" dirty="0">
                          <a:solidFill>
                            <a:srgbClr val="FFFF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เบิกจ่ายร้อยละ</a:t>
                      </a:r>
                    </a:p>
                  </a:txBody>
                  <a:tcPr marL="3887" marR="3887" marT="38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16845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FFFF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เงินจัดสรร</a:t>
                      </a:r>
                    </a:p>
                  </a:txBody>
                  <a:tcPr marL="3887" marR="3887" marT="38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FFFF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รวมเบิกตั้งแต่ต้นปี</a:t>
                      </a:r>
                    </a:p>
                  </a:txBody>
                  <a:tcPr marL="3887" marR="3887" marT="38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65,914,659.00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19,477,008.79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29.55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อุดรธานี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81,168,500.00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1,593,800.31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1.96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เลย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115,376,380.00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11,892,417.85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10.31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สกลนคร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56,651,400.00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5,806,070.38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10.25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หนองคาย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33,103,500.00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4,911,311.29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14.84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หนองบัวลำภู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67,249,480.00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1,879,556.40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2.79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คป.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บึงกาฬ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36,950,600.00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8,818,906.20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23.87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คบ.น้ำ</a:t>
                      </a:r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อูน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62,821,044.00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8,575,728.08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13.65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คบ.ห้วยโมง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29,972,145.00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1,152,468.43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3.85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คบ.ห้วยหลวง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38,163,200.00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4,382,210.40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11.48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คบ.ฝายกุม</a:t>
                      </a:r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ภวา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15,787,264.00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   595,483.15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3.77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ศูนย์ฯ ภูพาน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27,686,590.00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2,231,788.96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8.06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โครงการก่อสร้าง 5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161,313,278.00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12,132,916.06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7.52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ชคน.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52,000,000.00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15,068,807.35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28.98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สจจ.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  2,110,000.00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1,739,597.45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82.45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037"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ชคบ.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พัฒนาลุ่มน้ำก่ำ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0000CC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     862,000.00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6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   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latin typeface="Angsana New" pitchFamily="18" charset="-34"/>
                          <a:cs typeface="Angsana New" pitchFamily="18" charset="-34"/>
                        </a:rPr>
                        <a:t>               -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2518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i="1" u="none" strike="noStrike" dirty="0">
                          <a:solidFill>
                            <a:srgbClr val="FFFF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marL="3887" marR="3887" marT="3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1" u="none" strike="noStrike" dirty="0">
                          <a:solidFill>
                            <a:srgbClr val="FFFF00"/>
                          </a:solidFill>
                          <a:latin typeface="Angsana New"/>
                        </a:rPr>
                        <a:t>              847,130,040.00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1" u="none" strike="noStrike" dirty="0">
                          <a:solidFill>
                            <a:srgbClr val="FFFF00"/>
                          </a:solidFill>
                          <a:latin typeface="Angsana New"/>
                        </a:rPr>
                        <a:t>            100,258,071.10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1800" b="1" i="1" u="none" strike="noStrike" dirty="0">
                          <a:solidFill>
                            <a:srgbClr val="FFFF00"/>
                          </a:solidFill>
                          <a:latin typeface="Angsana New"/>
                        </a:rPr>
                        <a:t>         11.84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WordArt 2"/>
          <p:cNvSpPr>
            <a:spLocks noChangeArrowheads="1" noChangeShapeType="1" noTextEdit="1"/>
          </p:cNvSpPr>
          <p:nvPr/>
        </p:nvSpPr>
        <p:spPr bwMode="auto">
          <a:xfrm>
            <a:off x="1571604" y="2428868"/>
            <a:ext cx="6577034" cy="1527186"/>
          </a:xfrm>
          <a:prstGeom prst="rect">
            <a:avLst/>
          </a:prstGeom>
        </p:spPr>
        <p:txBody>
          <a:bodyPr spcFirstLastPara="1" wrap="none" fromWordArt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6000" b="1" kern="10" spc="50" dirty="0">
                <a:ln w="11430"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ขอขอบคุณ</a:t>
            </a:r>
            <a:endParaRPr lang="en-GB" sz="6000" b="1" kern="10" spc="50" dirty="0">
              <a:ln w="11430">
                <a:solidFill>
                  <a:schemeClr val="bg1">
                    <a:lumMod val="85000"/>
                  </a:schemeClr>
                </a:solidFill>
              </a:ln>
              <a:solidFill>
                <a:srgbClr val="3333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285875" y="6030913"/>
            <a:ext cx="74279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000" i="1">
              <a:solidFill>
                <a:schemeClr val="accent4">
                  <a:lumMod val="75000"/>
                </a:schemeClr>
              </a:solidFill>
              <a:latin typeface="Arial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917188"/>
            <a:ext cx="4214842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i="1" dirty="0" smtClean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ฝ่ายแผนงานฯ ด้านจัดสรรน้ำ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i="1" dirty="0" smtClean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สำนักชลประทานที่ 5</a:t>
            </a:r>
            <a:endParaRPr lang="en-US" b="1" i="1" dirty="0">
              <a:ln w="11430"/>
              <a:solidFill>
                <a:srgbClr val="3333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plus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14171</TotalTime>
  <Words>456</Words>
  <Application>Microsoft Office PowerPoint</Application>
  <PresentationFormat>On-screen Show (4:3)</PresentationFormat>
  <Paragraphs>137</Paragraphs>
  <Slides>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Flow</vt:lpstr>
      <vt:lpstr>1_Flow</vt:lpstr>
      <vt:lpstr>แผ่นงาน Microsoft Office Excel 97-2003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การประชุมติดตามเร่งรัดการดำเนินงาน โครงการตามแผนปฏิบัติการไทยเข้มแข็ง</dc:title>
  <dc:creator>Valued Acer Customer</dc:creator>
  <cp:lastModifiedBy>yuu</cp:lastModifiedBy>
  <cp:revision>1544</cp:revision>
  <dcterms:created xsi:type="dcterms:W3CDTF">2009-10-02T08:06:55Z</dcterms:created>
  <dcterms:modified xsi:type="dcterms:W3CDTF">2014-02-28T09:00:25Z</dcterms:modified>
</cp:coreProperties>
</file>