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7" r:id="rId2"/>
    <p:sldId id="259" r:id="rId3"/>
    <p:sldId id="261" r:id="rId4"/>
    <p:sldId id="262" r:id="rId5"/>
    <p:sldId id="266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CC00"/>
    <a:srgbClr val="D20069"/>
    <a:srgbClr val="FF3399"/>
    <a:srgbClr val="FFBDBD"/>
    <a:srgbClr val="FF9999"/>
    <a:srgbClr val="FF8BFF"/>
    <a:srgbClr val="7CBF33"/>
    <a:srgbClr val="7DFFB8"/>
    <a:srgbClr val="DA00D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0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A33DDEF-881E-4F07-B52F-3173FE8CE444}" type="datetimeFigureOut">
              <a:rPr lang="th-TH" smtClean="0"/>
              <a:pPr/>
              <a:t>03/03/57</a:t>
            </a:fld>
            <a:endParaRPr lang="th-TH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th-TH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FA6C679-8B3A-4325-B442-0A6370A1DF36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3DDEF-881E-4F07-B52F-3173FE8CE444}" type="datetimeFigureOut">
              <a:rPr lang="th-TH" smtClean="0"/>
              <a:pPr/>
              <a:t>03/03/57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6C679-8B3A-4325-B442-0A6370A1DF36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A33DDEF-881E-4F07-B52F-3173FE8CE444}" type="datetimeFigureOut">
              <a:rPr lang="th-TH" smtClean="0"/>
              <a:pPr/>
              <a:t>03/03/57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th-TH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FA6C679-8B3A-4325-B442-0A6370A1DF36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9222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3DDEF-881E-4F07-B52F-3173FE8CE444}" type="datetimeFigureOut">
              <a:rPr lang="th-TH" smtClean="0"/>
              <a:pPr/>
              <a:t>03/03/57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FA6C679-8B3A-4325-B442-0A6370A1DF36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3DDEF-881E-4F07-B52F-3173FE8CE444}" type="datetimeFigureOut">
              <a:rPr lang="th-TH" smtClean="0"/>
              <a:pPr/>
              <a:t>03/03/57</a:t>
            </a:fld>
            <a:endParaRPr lang="th-TH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FA6C679-8B3A-4325-B442-0A6370A1DF36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h-T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A33DDEF-881E-4F07-B52F-3173FE8CE444}" type="datetimeFigureOut">
              <a:rPr lang="th-TH" smtClean="0"/>
              <a:pPr/>
              <a:t>03/03/57</a:t>
            </a:fld>
            <a:endParaRPr lang="th-TH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FA6C679-8B3A-4325-B442-0A6370A1DF36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A33DDEF-881E-4F07-B52F-3173FE8CE444}" type="datetimeFigureOut">
              <a:rPr lang="th-TH" smtClean="0"/>
              <a:pPr/>
              <a:t>03/03/57</a:t>
            </a:fld>
            <a:endParaRPr lang="th-TH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FA6C679-8B3A-4325-B442-0A6370A1DF36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th-TH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3DDEF-881E-4F07-B52F-3173FE8CE444}" type="datetimeFigureOut">
              <a:rPr lang="th-TH" smtClean="0"/>
              <a:pPr/>
              <a:t>03/03/57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FA6C679-8B3A-4325-B442-0A6370A1DF36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3DDEF-881E-4F07-B52F-3173FE8CE444}" type="datetimeFigureOut">
              <a:rPr lang="th-TH" smtClean="0"/>
              <a:pPr/>
              <a:t>03/03/57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FA6C679-8B3A-4325-B442-0A6370A1DF36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3DDEF-881E-4F07-B52F-3173FE8CE444}" type="datetimeFigureOut">
              <a:rPr lang="th-TH" smtClean="0"/>
              <a:pPr/>
              <a:t>03/03/57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FA6C679-8B3A-4325-B442-0A6370A1DF36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A33DDEF-881E-4F07-B52F-3173FE8CE444}" type="datetimeFigureOut">
              <a:rPr lang="th-TH" smtClean="0"/>
              <a:pPr/>
              <a:t>03/03/57</a:t>
            </a:fld>
            <a:endParaRPr lang="th-TH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FA6C679-8B3A-4325-B442-0A6370A1DF36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A33DDEF-881E-4F07-B52F-3173FE8CE444}" type="datetimeFigureOut">
              <a:rPr lang="th-TH" smtClean="0"/>
              <a:pPr/>
              <a:t>03/03/57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th-TH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FA6C679-8B3A-4325-B442-0A6370A1DF36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ชื่อเรื่อง 1"/>
          <p:cNvSpPr txBox="1">
            <a:spLocks/>
          </p:cNvSpPr>
          <p:nvPr/>
        </p:nvSpPr>
        <p:spPr>
          <a:xfrm>
            <a:off x="0" y="142852"/>
            <a:ext cx="9144000" cy="10001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2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สรุปรวมงบประมาณรายจ่ายลงทุน </a:t>
            </a:r>
            <a:r>
              <a:rPr lang="th-TH" sz="2200" b="1" spc="50" dirty="0" err="1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สชป.</a:t>
            </a:r>
            <a:r>
              <a:rPr lang="th-TH" sz="22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5 </a:t>
            </a:r>
            <a:r>
              <a:rPr lang="th-TH" sz="2200" b="1" spc="50" dirty="0" smtClean="0">
                <a:ln w="11430"/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ประจำปีงบประมาณ 2557 </a:t>
            </a:r>
            <a:endParaRPr lang="th-TH" sz="2200" b="1" spc="50" dirty="0" smtClean="0">
              <a:ln w="11430"/>
              <a:solidFill>
                <a:srgbClr val="008000"/>
              </a:solidFill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2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ผลผลิตที่ 1 การจัดการน้ำชลประทาน</a:t>
            </a:r>
            <a:endParaRPr lang="th-TH" sz="2200" b="1" spc="50" dirty="0" smtClean="0">
              <a:ln w="11430"/>
              <a:solidFill>
                <a:srgbClr val="0000CC"/>
              </a:solidFill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2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ข้อมูล </a:t>
            </a:r>
            <a:r>
              <a:rPr lang="th-TH" sz="2200" b="1" spc="50" dirty="0" smtClean="0">
                <a:ln w="11430"/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ณ </a:t>
            </a:r>
            <a:r>
              <a:rPr lang="th-TH" sz="2200" b="1" spc="50" dirty="0" smtClean="0">
                <a:ln w="11430"/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วันที่</a:t>
            </a:r>
            <a:r>
              <a:rPr lang="en-US" sz="2200" b="1" spc="50" dirty="0" smtClean="0">
                <a:ln w="11430"/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200" b="1" spc="50" dirty="0" smtClean="0">
                <a:ln w="11430"/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 27 กุมภาพันธ์ 2557</a:t>
            </a:r>
            <a:endParaRPr lang="en-US" sz="2200" b="1" spc="50" dirty="0">
              <a:ln w="11430"/>
              <a:solidFill>
                <a:srgbClr val="C00000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1438" y="1714488"/>
          <a:ext cx="9001156" cy="4219595"/>
        </p:xfrm>
        <a:graphic>
          <a:graphicData uri="http://schemas.openxmlformats.org/drawingml/2006/table">
            <a:tbl>
              <a:tblPr/>
              <a:tblGrid>
                <a:gridCol w="1829981"/>
                <a:gridCol w="790644"/>
                <a:gridCol w="1033920"/>
                <a:gridCol w="729826"/>
                <a:gridCol w="729826"/>
                <a:gridCol w="729826"/>
                <a:gridCol w="669007"/>
                <a:gridCol w="729826"/>
                <a:gridCol w="1094737"/>
                <a:gridCol w="663563"/>
              </a:tblGrid>
              <a:tr h="75187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2400" b="1" i="0" u="none" strike="noStrike" dirty="0" smtClean="0">
                          <a:solidFill>
                            <a:srgbClr val="008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แผนงาน</a:t>
                      </a:r>
                      <a:endParaRPr lang="th-TH" sz="2400" b="1" i="0" u="none" strike="noStrike" dirty="0">
                        <a:solidFill>
                          <a:srgbClr val="008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th-TH" sz="2000" b="1" i="0" u="none" strike="noStrike" dirty="0" smtClean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อนุมัติแผน</a:t>
                      </a:r>
                      <a:endParaRPr lang="th-TH" sz="2000" b="1" i="0" u="none" strike="noStrike" dirty="0">
                        <a:solidFill>
                          <a:srgbClr val="FF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th-TH" sz="2000" b="1" i="0" u="none" strike="noStrike" dirty="0">
                        <a:solidFill>
                          <a:srgbClr val="FF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th-TH" sz="2000" b="1" i="0" u="none" strike="noStrike" dirty="0" smtClean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ประมาณการ</a:t>
                      </a:r>
                      <a:endParaRPr lang="th-TH" sz="2000" b="1" i="0" u="none" strike="noStrike" dirty="0">
                        <a:solidFill>
                          <a:srgbClr val="FF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th-TH" sz="2000" b="1" i="0" u="none" strike="noStrike" dirty="0">
                        <a:solidFill>
                          <a:srgbClr val="FF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th-TH" sz="2000" b="1" i="0" u="none" strike="noStrike" dirty="0">
                        <a:solidFill>
                          <a:srgbClr val="FF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th-TH" sz="2000" b="1" i="0" u="none" strike="noStrike" dirty="0">
                        <a:solidFill>
                          <a:srgbClr val="FF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th-TH" sz="2000" b="1" i="0" u="none" strike="noStrike" dirty="0" smtClean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งบประมาณจัดสรร</a:t>
                      </a:r>
                      <a:endParaRPr lang="th-TH" sz="2000" b="1" i="0" u="none" strike="noStrike" dirty="0">
                        <a:solidFill>
                          <a:srgbClr val="FF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th-TH" sz="2000" b="1" i="0" u="none" strike="noStrike" dirty="0">
                        <a:solidFill>
                          <a:srgbClr val="FF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2000" b="1" i="0" u="none" strike="noStrike" dirty="0" smtClean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หมายเหตุ</a:t>
                      </a:r>
                      <a:endParaRPr lang="th-TH" sz="2000" b="1" i="0" u="none" strike="noStrike" dirty="0">
                        <a:solidFill>
                          <a:srgbClr val="FF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751872">
                <a:tc vMerge="1">
                  <a:txBody>
                    <a:bodyPr/>
                    <a:lstStyle/>
                    <a:p>
                      <a:pPr algn="ctr" fontAlgn="ctr"/>
                      <a:endParaRPr lang="th-TH" sz="2000" b="1" i="0" u="none" strike="noStrike" dirty="0">
                        <a:solidFill>
                          <a:srgbClr val="008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000" b="1" i="0" u="none" strike="noStrike" dirty="0" smtClean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จำนวน</a:t>
                      </a:r>
                    </a:p>
                    <a:p>
                      <a:pPr algn="ctr" fontAlgn="ctr"/>
                      <a:r>
                        <a:rPr lang="th-TH" sz="2000" b="1" i="0" u="none" strike="noStrike" dirty="0" smtClean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(รายการ)</a:t>
                      </a:r>
                      <a:endParaRPr lang="th-TH" sz="2000" b="1" i="0" u="none" strike="noStrike" dirty="0">
                        <a:solidFill>
                          <a:srgbClr val="FF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000" b="1" i="0" u="none" strike="noStrike" dirty="0" smtClean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วงเงิน </a:t>
                      </a:r>
                    </a:p>
                    <a:p>
                      <a:pPr algn="ctr" fontAlgn="ctr"/>
                      <a:r>
                        <a:rPr lang="th-TH" sz="2000" b="1" i="0" u="none" strike="noStrike" dirty="0" smtClean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(บาท)</a:t>
                      </a:r>
                      <a:endParaRPr lang="th-TH" sz="2000" b="1" i="0" u="none" strike="noStrike" dirty="0">
                        <a:solidFill>
                          <a:srgbClr val="FF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th-TH" sz="2000" b="1" i="0" u="none" strike="noStrike" dirty="0" smtClean="0">
                        <a:solidFill>
                          <a:srgbClr val="FF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  <a:p>
                      <a:pPr algn="ctr" fontAlgn="ctr"/>
                      <a:r>
                        <a:rPr lang="th-TH" sz="2000" b="1" i="0" u="none" strike="noStrike" dirty="0" smtClean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ส่งสำนักฯ</a:t>
                      </a:r>
                    </a:p>
                    <a:p>
                      <a:pPr algn="ctr" fontAlgn="ctr"/>
                      <a:r>
                        <a:rPr lang="th-TH" sz="2000" b="1" i="0" u="none" strike="noStrike" dirty="0" smtClean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(จำนวน)</a:t>
                      </a:r>
                    </a:p>
                    <a:p>
                      <a:pPr algn="ctr" fontAlgn="ctr"/>
                      <a:endParaRPr lang="th-TH" sz="2000" b="1" i="0" u="none" strike="noStrike" dirty="0">
                        <a:solidFill>
                          <a:srgbClr val="FF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th-TH" sz="2000" b="1" i="0" u="none" strike="noStrike" dirty="0" smtClean="0">
                        <a:solidFill>
                          <a:srgbClr val="FF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  <a:p>
                      <a:pPr algn="ctr" fontAlgn="ctr"/>
                      <a:r>
                        <a:rPr lang="th-TH" sz="2000" b="1" i="0" u="none" strike="noStrike" dirty="0" smtClean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ยังไม่ส่ง</a:t>
                      </a:r>
                    </a:p>
                    <a:p>
                      <a:pPr algn="ctr" fontAlgn="ctr"/>
                      <a:r>
                        <a:rPr lang="th-TH" sz="2000" b="1" i="0" u="none" strike="noStrike" dirty="0" smtClean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(จำนวน)</a:t>
                      </a:r>
                    </a:p>
                    <a:p>
                      <a:pPr algn="ctr" fontAlgn="ctr"/>
                      <a:endParaRPr lang="th-TH" sz="2000" b="1" i="0" u="none" strike="noStrike" dirty="0">
                        <a:solidFill>
                          <a:srgbClr val="FF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000" b="1" i="0" u="none" strike="noStrike" dirty="0" smtClean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อนุมัติ</a:t>
                      </a:r>
                    </a:p>
                    <a:p>
                      <a:pPr algn="ctr" fontAlgn="ctr"/>
                      <a:r>
                        <a:rPr lang="th-TH" sz="2000" b="1" i="0" u="none" strike="noStrike" dirty="0" smtClean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(จำนวน)</a:t>
                      </a:r>
                      <a:endParaRPr lang="th-TH" sz="2000" b="1" i="0" u="none" strike="noStrike" dirty="0">
                        <a:solidFill>
                          <a:srgbClr val="FF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000" b="1" i="0" u="none" strike="noStrike" dirty="0" smtClean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ส่งกรมฯ</a:t>
                      </a:r>
                    </a:p>
                    <a:p>
                      <a:pPr algn="ctr" fontAlgn="ctr"/>
                      <a:r>
                        <a:rPr lang="th-TH" sz="2000" b="1" i="0" u="none" strike="noStrike" dirty="0" smtClean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(จำนวน)</a:t>
                      </a:r>
                      <a:endParaRPr lang="th-TH" sz="2000" b="1" i="0" u="none" strike="noStrike" dirty="0">
                        <a:solidFill>
                          <a:srgbClr val="FF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000" b="1" i="0" u="none" strike="noStrike" dirty="0" smtClean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จำนวน</a:t>
                      </a:r>
                    </a:p>
                    <a:p>
                      <a:pPr algn="ctr" fontAlgn="ctr"/>
                      <a:r>
                        <a:rPr lang="th-TH" sz="2000" b="1" i="0" u="none" strike="noStrike" dirty="0" smtClean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(รายการ)</a:t>
                      </a:r>
                      <a:endParaRPr lang="th-TH" sz="2000" b="1" i="0" u="none" strike="noStrike" dirty="0">
                        <a:solidFill>
                          <a:srgbClr val="FF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000" b="1" i="0" u="none" strike="noStrike" dirty="0" smtClean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วงเงิน (บาท)</a:t>
                      </a:r>
                      <a:endParaRPr lang="th-TH" sz="2000" b="1" i="0" u="none" strike="noStrike" dirty="0">
                        <a:solidFill>
                          <a:srgbClr val="FF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th-TH" sz="2000" b="1" i="0" u="none" strike="noStrike" dirty="0">
                        <a:solidFill>
                          <a:srgbClr val="FF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673847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b="1" dirty="0" smtClean="0">
                          <a:latin typeface="Angsana New" pitchFamily="18" charset="-34"/>
                          <a:cs typeface="Angsana New" pitchFamily="18" charset="-34"/>
                        </a:rPr>
                        <a:t>รวมงบลงทุน </a:t>
                      </a:r>
                      <a:r>
                        <a:rPr lang="th-TH" sz="2400" b="1" dirty="0" err="1" smtClean="0">
                          <a:latin typeface="Angsana New" pitchFamily="18" charset="-34"/>
                          <a:cs typeface="Angsana New" pitchFamily="18" charset="-34"/>
                        </a:rPr>
                        <a:t>สชป.</a:t>
                      </a:r>
                      <a:r>
                        <a:rPr lang="th-TH" sz="2400" b="1" dirty="0" smtClean="0"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  <a:endParaRPr lang="th-TH" sz="2400" b="1" i="0" u="none" strike="noStrike" dirty="0">
                        <a:solidFill>
                          <a:srgbClr val="FF99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th-TH" sz="2400" b="1" i="1" u="none" strike="noStrike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288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th-TH" sz="2400" b="1" i="1" u="none" strike="noStrike" dirty="0" smtClean="0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449,215,545</a:t>
                      </a:r>
                      <a:endParaRPr lang="th-TH" sz="2400" b="1" i="1" u="none" strike="noStrike" dirty="0">
                        <a:solidFill>
                          <a:srgbClr val="0000CC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th-TH" sz="2400" b="1" i="1" u="none" strike="noStrike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232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th-TH" sz="2400" b="1" i="1" u="none" strike="noStrike" dirty="0" smtClean="0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46</a:t>
                      </a:r>
                      <a:endParaRPr lang="th-TH" sz="2400" b="1" i="1" u="none" strike="noStrike" dirty="0">
                        <a:solidFill>
                          <a:srgbClr val="0000CC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th-TH" sz="2400" b="1" i="1" u="none" strike="noStrike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215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th-TH" sz="2400" b="1" i="1" u="none" strike="noStrike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215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th-TH" sz="2400" b="1" i="1" u="none" strike="noStrike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208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th-TH" sz="2400" b="1" i="1" u="none" strike="noStrike" dirty="0" smtClean="0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315,776,748</a:t>
                      </a:r>
                      <a:endParaRPr lang="th-TH" sz="2400" b="1" i="1" u="none" strike="noStrike" dirty="0">
                        <a:solidFill>
                          <a:srgbClr val="0000CC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th-TH" sz="2000" b="1" i="0" u="none" strike="noStrike" dirty="0">
                        <a:solidFill>
                          <a:srgbClr val="8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787338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dirty="0" smtClean="0">
                          <a:latin typeface="Angsana New" pitchFamily="18" charset="-34"/>
                          <a:cs typeface="Angsana New" pitchFamily="18" charset="-34"/>
                        </a:rPr>
                        <a:t>งบลงทุนตาม </a:t>
                      </a:r>
                      <a:r>
                        <a:rPr lang="th-TH" sz="2400" dirty="0" err="1" smtClean="0">
                          <a:latin typeface="Angsana New" pitchFamily="18" charset="-34"/>
                          <a:cs typeface="Angsana New" pitchFamily="18" charset="-34"/>
                        </a:rPr>
                        <a:t>พรบ.</a:t>
                      </a:r>
                      <a:r>
                        <a:rPr lang="th-TH" sz="2400" dirty="0" smtClean="0"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  <a:endParaRPr lang="th-TH" sz="2400" b="1" i="0" u="none" strike="noStrike" dirty="0">
                        <a:solidFill>
                          <a:srgbClr val="FF99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200" b="1" i="0" u="none" strike="noStrike" dirty="0" smtClean="0">
                          <a:latin typeface="Angsana New" pitchFamily="18" charset="-34"/>
                          <a:cs typeface="Angsana New" pitchFamily="18" charset="-34"/>
                        </a:rPr>
                        <a:t>36</a:t>
                      </a:r>
                      <a:endParaRPr lang="th-TH" sz="2200" b="1" i="0" u="none" strike="noStrike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200" b="1" i="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184,906,000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200" b="1" i="0" u="none" strike="noStrike" dirty="0" smtClean="0">
                          <a:latin typeface="Angsana New" pitchFamily="18" charset="-34"/>
                          <a:cs typeface="Angsana New" pitchFamily="18" charset="-34"/>
                        </a:rPr>
                        <a:t>36</a:t>
                      </a:r>
                      <a:endParaRPr lang="th-TH" sz="2200" b="1" i="0" u="none" strike="noStrike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200" b="1" i="0" u="none" strike="noStrike" dirty="0" smtClean="0"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  <a:endParaRPr lang="th-TH" sz="2200" b="1" i="0" u="none" strike="noStrike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200" b="1" i="0" u="none" strike="noStrike" dirty="0" smtClean="0">
                          <a:latin typeface="Angsana New" pitchFamily="18" charset="-34"/>
                          <a:cs typeface="Angsana New" pitchFamily="18" charset="-34"/>
                        </a:rPr>
                        <a:t>36</a:t>
                      </a:r>
                      <a:endParaRPr lang="th-TH" sz="2200" b="1" i="0" u="none" strike="noStrike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200" b="1" i="0" u="none" strike="noStrike" dirty="0" smtClean="0">
                          <a:latin typeface="Angsana New" pitchFamily="18" charset="-34"/>
                          <a:cs typeface="Angsana New" pitchFamily="18" charset="-34"/>
                        </a:rPr>
                        <a:t>36</a:t>
                      </a:r>
                      <a:endParaRPr lang="th-TH" sz="2200" b="1" i="0" u="none" strike="noStrike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200" b="1" i="0" u="none" strike="noStrike" dirty="0" smtClean="0">
                          <a:latin typeface="Angsana New" pitchFamily="18" charset="-34"/>
                          <a:cs typeface="Angsana New" pitchFamily="18" charset="-34"/>
                        </a:rPr>
                        <a:t>32</a:t>
                      </a:r>
                      <a:endParaRPr lang="th-TH" sz="2200" b="1" i="0" u="none" strike="noStrike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200" b="1" i="0" u="none" strike="noStrike" dirty="0" smtClean="0">
                          <a:latin typeface="Angsana New" pitchFamily="18" charset="-34"/>
                          <a:cs typeface="Angsana New" pitchFamily="18" charset="-34"/>
                        </a:rPr>
                        <a:t>174,029,923</a:t>
                      </a:r>
                      <a:endParaRPr lang="th-TH" sz="2200" b="1" i="0" u="none" strike="noStrike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th-TH" sz="2000" b="0" i="0" u="none" strike="noStrike" dirty="0">
                        <a:solidFill>
                          <a:srgbClr val="8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7338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dirty="0" smtClean="0">
                          <a:latin typeface="Angsana New" pitchFamily="18" charset="-34"/>
                          <a:cs typeface="Angsana New" pitchFamily="18" charset="-34"/>
                        </a:rPr>
                        <a:t>งบลงทุน </a:t>
                      </a:r>
                      <a:r>
                        <a:rPr lang="en-US" sz="2400" dirty="0" smtClean="0">
                          <a:latin typeface="Angsana New" pitchFamily="18" charset="-34"/>
                          <a:cs typeface="Angsana New" pitchFamily="18" charset="-34"/>
                        </a:rPr>
                        <a:t>LUMP SUM</a:t>
                      </a:r>
                      <a:endParaRPr lang="th-TH" sz="2400" b="1" i="0" u="none" strike="noStrike" dirty="0">
                        <a:solidFill>
                          <a:srgbClr val="FF99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200" b="1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252</a:t>
                      </a:r>
                      <a:endParaRPr lang="th-TH" sz="22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200" b="1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264,309,545</a:t>
                      </a:r>
                      <a:endParaRPr lang="th-TH" sz="22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200" b="1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196</a:t>
                      </a:r>
                      <a:endParaRPr lang="th-TH" sz="22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200" b="1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46</a:t>
                      </a:r>
                      <a:endParaRPr lang="th-TH" sz="22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200" b="1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179</a:t>
                      </a:r>
                      <a:endParaRPr lang="th-TH" sz="22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200" b="1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179</a:t>
                      </a:r>
                      <a:endParaRPr lang="th-TH" sz="22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200" b="1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176</a:t>
                      </a:r>
                      <a:endParaRPr lang="th-TH" sz="22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200" b="1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141,746,825</a:t>
                      </a:r>
                      <a:endParaRPr lang="th-TH" sz="22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th-TH" sz="2000" b="0" i="0" u="none" strike="noStrike" dirty="0">
                        <a:solidFill>
                          <a:srgbClr val="8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ชื่อเรื่อง 1"/>
          <p:cNvSpPr txBox="1">
            <a:spLocks/>
          </p:cNvSpPr>
          <p:nvPr/>
        </p:nvSpPr>
        <p:spPr>
          <a:xfrm>
            <a:off x="0" y="-24"/>
            <a:ext cx="9144000" cy="10001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2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สรุปรวมงบประมาณรายจ่ายลงทุน </a:t>
            </a:r>
            <a:r>
              <a:rPr lang="th-TH" sz="2200" b="1" spc="50" dirty="0" err="1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สชป.</a:t>
            </a:r>
            <a:r>
              <a:rPr lang="th-TH" sz="22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5 </a:t>
            </a:r>
            <a:r>
              <a:rPr lang="th-TH" sz="2200" b="1" spc="50" dirty="0" smtClean="0">
                <a:ln w="11430"/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ประจำปีงบประมาณ 2557 </a:t>
            </a:r>
            <a:endParaRPr lang="th-TH" sz="2200" b="1" spc="50" dirty="0" smtClean="0">
              <a:ln w="11430"/>
              <a:solidFill>
                <a:srgbClr val="008000"/>
              </a:solidFill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ผลผลิตที่ 1 การจัดการน้ำชลประทาน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spc="50" dirty="0" smtClean="0">
                <a:ln w="11430"/>
                <a:solidFill>
                  <a:srgbClr val="FF0000"/>
                </a:solidFill>
                <a:latin typeface="Tahoma" pitchFamily="34" charset="0"/>
                <a:ea typeface="+mj-ea"/>
                <a:cs typeface="Tahoma" pitchFamily="34" charset="0"/>
              </a:rPr>
              <a:t>งบ </a:t>
            </a:r>
            <a:r>
              <a:rPr lang="th-TH" sz="2000" b="1" spc="50" dirty="0" err="1" smtClean="0">
                <a:ln w="11430"/>
                <a:solidFill>
                  <a:srgbClr val="FF0000"/>
                </a:solidFill>
                <a:latin typeface="Tahoma" pitchFamily="34" charset="0"/>
                <a:ea typeface="+mj-ea"/>
                <a:cs typeface="Tahoma" pitchFamily="34" charset="0"/>
              </a:rPr>
              <a:t>พรบ.</a:t>
            </a:r>
            <a:r>
              <a:rPr lang="th-TH" sz="2000" b="1" spc="50" dirty="0" smtClean="0">
                <a:ln w="11430"/>
                <a:solidFill>
                  <a:srgbClr val="FF0000"/>
                </a:solidFill>
                <a:latin typeface="Tahoma" pitchFamily="34" charset="0"/>
                <a:ea typeface="+mj-ea"/>
                <a:cs typeface="Tahoma" pitchFamily="34" charset="0"/>
              </a:rPr>
              <a:t>+ งบ </a:t>
            </a:r>
            <a:r>
              <a:rPr lang="en-US" sz="2000" b="1" spc="50" dirty="0" smtClean="0">
                <a:ln w="11430"/>
                <a:solidFill>
                  <a:srgbClr val="FF0000"/>
                </a:solidFill>
                <a:latin typeface="Tahoma" pitchFamily="34" charset="0"/>
                <a:ea typeface="+mj-ea"/>
                <a:cs typeface="Tahoma" pitchFamily="34" charset="0"/>
              </a:rPr>
              <a:t>Lump Sum</a:t>
            </a:r>
            <a:r>
              <a:rPr lang="th-TH" sz="2000" b="1" spc="50" dirty="0" smtClean="0">
                <a:ln w="11430"/>
                <a:solidFill>
                  <a:srgbClr val="FF0000"/>
                </a:solidFill>
                <a:latin typeface="Tahoma" pitchFamily="34" charset="0"/>
                <a:ea typeface="+mj-ea"/>
                <a:cs typeface="Tahoma" pitchFamily="34" charset="0"/>
              </a:rPr>
              <a:t> (แยกตาม รายการงาน)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 ข้อมูล </a:t>
            </a:r>
            <a:r>
              <a:rPr lang="th-TH" sz="2000" b="1" spc="50" dirty="0" smtClean="0">
                <a:ln w="11430"/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ณ </a:t>
            </a:r>
            <a:r>
              <a:rPr lang="th-TH" sz="2000" b="1" spc="50" dirty="0" smtClean="0">
                <a:ln w="11430"/>
                <a:solidFill>
                  <a:srgbClr val="3333CC"/>
                </a:solidFill>
                <a:latin typeface="Tahoma" pitchFamily="34" charset="0"/>
                <a:cs typeface="Tahoma" pitchFamily="34" charset="0"/>
              </a:rPr>
              <a:t>วันที่</a:t>
            </a:r>
            <a:r>
              <a:rPr lang="en-US" sz="2000" b="1" spc="50" dirty="0" smtClean="0">
                <a:ln w="11430"/>
                <a:solidFill>
                  <a:srgbClr val="3333CC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000" b="1" spc="50" dirty="0" smtClean="0">
                <a:ln w="11430"/>
                <a:solidFill>
                  <a:srgbClr val="3333CC"/>
                </a:solidFill>
                <a:latin typeface="Tahoma" pitchFamily="34" charset="0"/>
                <a:cs typeface="Tahoma" pitchFamily="34" charset="0"/>
              </a:rPr>
              <a:t> 27 กุมภาพันธ์ 2557</a:t>
            </a:r>
            <a:endParaRPr lang="en-US" sz="2000" b="1" spc="50" dirty="0">
              <a:ln w="11430"/>
              <a:solidFill>
                <a:srgbClr val="3333CC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9464" y="1529670"/>
          <a:ext cx="9030618" cy="5136071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89783"/>
                <a:gridCol w="2581117"/>
                <a:gridCol w="571504"/>
                <a:gridCol w="1000132"/>
                <a:gridCol w="714380"/>
                <a:gridCol w="714380"/>
                <a:gridCol w="714380"/>
                <a:gridCol w="1000132"/>
                <a:gridCol w="1344810"/>
              </a:tblGrid>
              <a:tr h="311223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u="none" strike="noStrike" dirty="0" smtClean="0">
                          <a:latin typeface="Angsana New" pitchFamily="18" charset="-34"/>
                          <a:cs typeface="Angsana New" pitchFamily="18" charset="-34"/>
                        </a:rPr>
                        <a:t>ลำ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u="none" strike="noStrike" dirty="0" smtClean="0">
                          <a:latin typeface="Angsana New" pitchFamily="18" charset="-34"/>
                          <a:cs typeface="Angsana New" pitchFamily="18" charset="-34"/>
                        </a:rPr>
                        <a:t>ดับที่</a:t>
                      </a:r>
                    </a:p>
                    <a:p>
                      <a:pPr algn="ctr"/>
                      <a:endParaRPr lang="th-TH" sz="1600" b="1" dirty="0">
                        <a:solidFill>
                          <a:srgbClr val="008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th-TH" sz="18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แผนงาน</a:t>
                      </a:r>
                      <a:endParaRPr lang="th-TH" sz="1800" b="1" i="0" u="none" strike="noStrike" dirty="0">
                        <a:solidFill>
                          <a:srgbClr val="008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h-TH" sz="18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ประมาณการ</a:t>
                      </a:r>
                      <a:endParaRPr lang="th-TH" sz="1800" b="1" i="0" u="none" strike="noStrike" dirty="0">
                        <a:solidFill>
                          <a:srgbClr val="008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h-TH" sz="18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งบประมาณจัดสรร</a:t>
                      </a:r>
                      <a:endParaRPr lang="th-TH" sz="1800" b="1" i="0" u="none" strike="noStrike" dirty="0">
                        <a:solidFill>
                          <a:srgbClr val="008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u="none" strike="noStrike" dirty="0" smtClean="0">
                          <a:latin typeface="Angsana New" pitchFamily="18" charset="-34"/>
                          <a:cs typeface="Angsana New" pitchFamily="18" charset="-34"/>
                        </a:rPr>
                        <a:t>หมายเหตุ</a:t>
                      </a:r>
                    </a:p>
                    <a:p>
                      <a:pPr algn="ctr"/>
                      <a:endParaRPr lang="th-TH" b="1" dirty="0">
                        <a:solidFill>
                          <a:srgbClr val="008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546033"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รายการ</a:t>
                      </a:r>
                      <a:endParaRPr lang="th-TH" sz="1600" b="1" i="0" u="none" strike="noStrike" dirty="0">
                        <a:solidFill>
                          <a:srgbClr val="008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จำนวน (รายการ)</a:t>
                      </a:r>
                      <a:endParaRPr lang="th-TH" sz="1600" b="1" i="0" u="none" strike="noStrike" dirty="0">
                        <a:solidFill>
                          <a:srgbClr val="008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600" u="none" strike="noStrike" dirty="0" err="1">
                          <a:latin typeface="Angsana New" pitchFamily="18" charset="-34"/>
                          <a:cs typeface="Angsana New" pitchFamily="18" charset="-34"/>
                        </a:rPr>
                        <a:t>งป</a:t>
                      </a:r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ม. ตามแผน (บาท)</a:t>
                      </a:r>
                      <a:endParaRPr lang="th-TH" sz="1600" b="1" i="0" u="none" strike="noStrike" dirty="0">
                        <a:solidFill>
                          <a:srgbClr val="008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อนุมัติแล้ว (</a:t>
                      </a:r>
                      <a:r>
                        <a:rPr lang="th-TH" sz="1600" u="none" strike="noStrike" dirty="0" err="1">
                          <a:latin typeface="Angsana New" pitchFamily="18" charset="-34"/>
                          <a:cs typeface="Angsana New" pitchFamily="18" charset="-34"/>
                        </a:rPr>
                        <a:t>ปมก.</a:t>
                      </a:r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)</a:t>
                      </a:r>
                      <a:endParaRPr lang="th-TH" sz="1600" b="1" i="0" u="none" strike="noStrike" dirty="0">
                        <a:solidFill>
                          <a:srgbClr val="008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ส่งกรมฯแล้ว(</a:t>
                      </a:r>
                      <a:r>
                        <a:rPr lang="th-TH" sz="1600" u="none" strike="noStrike" dirty="0" err="1">
                          <a:latin typeface="Angsana New" pitchFamily="18" charset="-34"/>
                          <a:cs typeface="Angsana New" pitchFamily="18" charset="-34"/>
                        </a:rPr>
                        <a:t>ปมก.</a:t>
                      </a:r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)</a:t>
                      </a:r>
                      <a:endParaRPr lang="th-TH" sz="1600" b="1" i="0" u="none" strike="noStrike" dirty="0">
                        <a:solidFill>
                          <a:srgbClr val="008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ได้รับจัดสรรแล้ว (รายการ)</a:t>
                      </a:r>
                      <a:endParaRPr lang="th-TH" sz="1600" b="1" i="0" u="none" strike="noStrike" dirty="0">
                        <a:solidFill>
                          <a:srgbClr val="008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จำนวนเงิน(บาท)</a:t>
                      </a:r>
                      <a:endParaRPr lang="th-TH" sz="1600" b="1" i="0" u="none" strike="noStrike" dirty="0">
                        <a:solidFill>
                          <a:srgbClr val="008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</a:tr>
              <a:tr h="316523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th-TH" sz="1600" b="1" i="0" u="none" strike="noStrike" dirty="0">
                        <a:solidFill>
                          <a:srgbClr val="0000FF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u="none" strike="noStrike" dirty="0" smtClean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รวม  </a:t>
                      </a:r>
                      <a:r>
                        <a:rPr lang="th-TH" sz="2000" b="1" u="none" strike="noStrike" dirty="0" err="1" smtClean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สชป.</a:t>
                      </a:r>
                      <a:r>
                        <a:rPr lang="th-TH" sz="2000" b="1" u="none" strike="noStrike" dirty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  <a:endParaRPr lang="th-TH" sz="2000" b="1" i="0" u="none" strike="noStrike" dirty="0">
                        <a:solidFill>
                          <a:srgbClr val="0000FF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288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i="0" u="none" strike="noStrike" dirty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449,215,545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215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215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 smtClean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214</a:t>
                      </a:r>
                      <a:endParaRPr lang="th-TH" sz="2000" b="1" i="0" u="none" strike="noStrike" dirty="0">
                        <a:solidFill>
                          <a:srgbClr val="0000FF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i="0" u="none" strike="noStrike" dirty="0" smtClean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321,833,748</a:t>
                      </a:r>
                      <a:endParaRPr lang="th-TH" sz="2000" b="1" i="0" u="none" strike="noStrike" dirty="0">
                        <a:solidFill>
                          <a:srgbClr val="0000FF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20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th-TH" sz="2000" b="1" i="0" u="none" strike="noStrike" dirty="0">
                        <a:solidFill>
                          <a:srgbClr val="0000FF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งานตาม </a:t>
                      </a:r>
                      <a:r>
                        <a:rPr lang="th-TH" sz="1600" u="none" strike="noStrike" dirty="0" err="1">
                          <a:latin typeface="Angsana New" pitchFamily="18" charset="-34"/>
                          <a:cs typeface="Angsana New" pitchFamily="18" charset="-34"/>
                        </a:rPr>
                        <a:t>พรบ.</a:t>
                      </a:r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 ปี 2557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184,906,000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174,029,923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5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ดูรายละเอียดประกอบ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ค่าซ่อมแซมโครงการชลประทาน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u="none" strike="noStrike" dirty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170</a:t>
                      </a:r>
                      <a:endParaRPr lang="th-TH" sz="1600" b="0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u="none" strike="noStrike" dirty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146,028,900</a:t>
                      </a:r>
                      <a:endParaRPr lang="th-TH" sz="1600" b="0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125</a:t>
                      </a:r>
                      <a:endParaRPr lang="th-TH" sz="1600" b="0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123</a:t>
                      </a:r>
                      <a:endParaRPr lang="th-TH" sz="1600" b="0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123</a:t>
                      </a:r>
                      <a:endParaRPr lang="th-TH" sz="1600" b="0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u="none" strike="noStrike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74,029,100</a:t>
                      </a:r>
                      <a:endParaRPr lang="th-TH" sz="1600" b="0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5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ดูรายละเอียดประกอบ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3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ค่าบำรุงรักษาและคลองส่งน้ำที่ขาดอัตรากำลัง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26,321,265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14,026,745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5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คงเหลือรอบ 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ค่าบริหารการส่งน้ำ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2,972,000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2,972,000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5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ครบ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1 โครงการ 1 ล้านบาท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10,000,000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10,000,000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5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ครบ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6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ค่าบำรุงรักษาทางลำเลียงใหญ่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12,768,800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6,257,400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5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ดูรายละเอียดประกอบ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ค่ากำจัดวัชพืช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3,098,580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3,098,580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5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ครบ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8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ค่าขุดลอกอ่างฯ ดำเนินการเอง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20,000,000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13,000,000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5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ดูรายละเอียดประกอบ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9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ค่าขุดลอกอ่างฯ จ้างเหมา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8,000,000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5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ดูรายละเอียดประกอบ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10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ค่าขุดลอกคลองโดยรถขุด ดำเนินการเอง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21,300,000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13,000,000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5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ดูรายละเอียดประกอบ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11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ค่าขุดลอกคลองโดยเรือขุด ดำเนินการเอง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13,400,000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11,000,000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5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ดูรายละเอียดประกอบ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12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ค่าซ่อมใหญ่เครื่องจักรเครื่องมือฯ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758" marR="5758" marT="5758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420,000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420,000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5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ครบ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ชื่อเรื่อง 1"/>
          <p:cNvSpPr txBox="1">
            <a:spLocks/>
          </p:cNvSpPr>
          <p:nvPr/>
        </p:nvSpPr>
        <p:spPr>
          <a:xfrm>
            <a:off x="0" y="-24"/>
            <a:ext cx="9144000" cy="10001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2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สรุปรวมงบประมาณรายจ่ายลงทุน </a:t>
            </a:r>
            <a:r>
              <a:rPr lang="th-TH" sz="2200" b="1" spc="50" dirty="0" err="1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สชป.</a:t>
            </a:r>
            <a:r>
              <a:rPr lang="th-TH" sz="22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5 </a:t>
            </a:r>
            <a:r>
              <a:rPr lang="th-TH" sz="2200" b="1" spc="50" dirty="0" smtClean="0">
                <a:ln w="11430"/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ประจำปีงบประมาณ 2557 </a:t>
            </a:r>
            <a:endParaRPr lang="th-TH" sz="2200" b="1" spc="50" dirty="0" smtClean="0">
              <a:ln w="11430"/>
              <a:solidFill>
                <a:srgbClr val="008000"/>
              </a:solidFill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ผลผลิตที่ 1 การจัดการน้ำชลประทาน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spc="50" dirty="0" smtClean="0">
                <a:ln w="11430"/>
                <a:solidFill>
                  <a:srgbClr val="FF0000"/>
                </a:solidFill>
                <a:latin typeface="Tahoma" pitchFamily="34" charset="0"/>
                <a:ea typeface="+mj-ea"/>
                <a:cs typeface="Tahoma" pitchFamily="34" charset="0"/>
              </a:rPr>
              <a:t>เฉพาะงบ </a:t>
            </a:r>
            <a:r>
              <a:rPr lang="en-US" sz="2000" b="1" spc="50" dirty="0" smtClean="0">
                <a:ln w="11430"/>
                <a:solidFill>
                  <a:srgbClr val="FF0000"/>
                </a:solidFill>
                <a:latin typeface="Tahoma" pitchFamily="34" charset="0"/>
                <a:ea typeface="+mj-ea"/>
                <a:cs typeface="Tahoma" pitchFamily="34" charset="0"/>
              </a:rPr>
              <a:t>Lump Sum </a:t>
            </a:r>
            <a:r>
              <a:rPr lang="th-TH" sz="2000" b="1" spc="50" dirty="0" smtClean="0">
                <a:ln w="11430"/>
                <a:solidFill>
                  <a:srgbClr val="FF0000"/>
                </a:solidFill>
                <a:latin typeface="Tahoma" pitchFamily="34" charset="0"/>
                <a:ea typeface="+mj-ea"/>
                <a:cs typeface="Tahoma" pitchFamily="34" charset="0"/>
              </a:rPr>
              <a:t> </a:t>
            </a:r>
            <a:r>
              <a:rPr lang="th-TH" sz="2000" b="1" spc="50" dirty="0" smtClean="0">
                <a:ln w="11430"/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งานซ่อมแซมฯ  </a:t>
            </a:r>
            <a:r>
              <a:rPr lang="th-TH" sz="2000" b="1" spc="50" dirty="0" smtClean="0">
                <a:ln w="11430"/>
                <a:solidFill>
                  <a:srgbClr val="FF0000"/>
                </a:solidFill>
                <a:latin typeface="Tahoma" pitchFamily="34" charset="0"/>
                <a:ea typeface="+mj-ea"/>
                <a:cs typeface="Tahoma" pitchFamily="34" charset="0"/>
              </a:rPr>
              <a:t>(แยกรายโครงการ)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 ข้อมูล </a:t>
            </a:r>
            <a:r>
              <a:rPr lang="th-TH" sz="2000" b="1" spc="50" dirty="0" smtClean="0">
                <a:ln w="11430"/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ณ </a:t>
            </a:r>
            <a:r>
              <a:rPr lang="th-TH" sz="2000" b="1" spc="50" dirty="0" smtClean="0">
                <a:ln w="11430"/>
                <a:solidFill>
                  <a:srgbClr val="3333CC"/>
                </a:solidFill>
                <a:latin typeface="Tahoma" pitchFamily="34" charset="0"/>
                <a:cs typeface="Tahoma" pitchFamily="34" charset="0"/>
              </a:rPr>
              <a:t>วันที่</a:t>
            </a:r>
            <a:r>
              <a:rPr lang="en-US" sz="2000" b="1" spc="50" dirty="0" smtClean="0">
                <a:ln w="11430"/>
                <a:solidFill>
                  <a:srgbClr val="3333CC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000" b="1" spc="50" dirty="0" smtClean="0">
                <a:ln w="11430"/>
                <a:solidFill>
                  <a:srgbClr val="3333CC"/>
                </a:solidFill>
                <a:latin typeface="Tahoma" pitchFamily="34" charset="0"/>
                <a:cs typeface="Tahoma" pitchFamily="34" charset="0"/>
              </a:rPr>
              <a:t> 27 กุมภาพันธ์ 2557</a:t>
            </a:r>
            <a:endParaRPr lang="en-US" sz="2000" b="1" spc="50" dirty="0">
              <a:ln w="11430"/>
              <a:solidFill>
                <a:srgbClr val="3333CC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2876" y="1571612"/>
          <a:ext cx="8858280" cy="514353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210882"/>
                <a:gridCol w="2369862"/>
                <a:gridCol w="416747"/>
                <a:gridCol w="1003005"/>
                <a:gridCol w="463518"/>
                <a:gridCol w="488255"/>
                <a:gridCol w="558006"/>
                <a:gridCol w="558006"/>
                <a:gridCol w="627756"/>
                <a:gridCol w="947797"/>
                <a:gridCol w="1214446"/>
              </a:tblGrid>
              <a:tr h="31122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1600" b="1" u="none" strike="noStrike" dirty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ลำดับที่</a:t>
                      </a:r>
                      <a:endParaRPr lang="th-TH" sz="16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 dirty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แผนงาน</a:t>
                      </a:r>
                      <a:endParaRPr lang="th-TH" sz="1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 dirty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ประมาณการ</a:t>
                      </a:r>
                      <a:endParaRPr lang="th-TH" sz="1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 dirty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งบประมาณจัดสรร</a:t>
                      </a:r>
                      <a:endParaRPr lang="th-TH" sz="1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1800" b="1" u="none" strike="noStrike" dirty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หมายเหตุ</a:t>
                      </a:r>
                      <a:endParaRPr lang="th-TH" sz="18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3036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600" b="1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รายการ</a:t>
                      </a:r>
                      <a:endParaRPr lang="th-TH" sz="16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600" b="1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จำนวน </a:t>
                      </a:r>
                      <a:r>
                        <a:rPr lang="th-TH" sz="1200" b="1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(รายการ)</a:t>
                      </a:r>
                      <a:endParaRPr lang="th-TH" sz="12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600" b="1" u="none" strike="noStrike" dirty="0" err="1">
                          <a:latin typeface="Angsana New" pitchFamily="18" charset="-34"/>
                          <a:cs typeface="Angsana New" pitchFamily="18" charset="-34"/>
                        </a:rPr>
                        <a:t>งป</a:t>
                      </a:r>
                      <a:r>
                        <a:rPr lang="th-TH" sz="1600" b="1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ม. ตามแผน (บาท)</a:t>
                      </a:r>
                      <a:endParaRPr lang="th-TH" sz="16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400" b="1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ส่งสำนักฯ แล้ว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400" b="1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ยังไม่ส่งสำนักฯ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400" b="1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อนุมัติแล้ว (</a:t>
                      </a:r>
                      <a:r>
                        <a:rPr lang="th-TH" sz="1400" b="1" u="none" strike="noStrike" dirty="0" err="1">
                          <a:latin typeface="Angsana New" pitchFamily="18" charset="-34"/>
                          <a:cs typeface="Angsana New" pitchFamily="18" charset="-34"/>
                        </a:rPr>
                        <a:t>ปมก.</a:t>
                      </a:r>
                      <a:r>
                        <a:rPr lang="th-TH" sz="1400" b="1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)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400" b="1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ส่งกรมฯแล้ว(</a:t>
                      </a:r>
                      <a:r>
                        <a:rPr lang="th-TH" sz="1400" b="1" u="none" strike="noStrike" dirty="0" err="1">
                          <a:latin typeface="Angsana New" pitchFamily="18" charset="-34"/>
                          <a:cs typeface="Angsana New" pitchFamily="18" charset="-34"/>
                        </a:rPr>
                        <a:t>ปมก.</a:t>
                      </a:r>
                      <a:r>
                        <a:rPr lang="th-TH" sz="1400" b="1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)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400" b="1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ได้รับจัดสรรแล้ว (รายการ)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600" b="1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จำนวนเงิน(บาท)</a:t>
                      </a:r>
                      <a:endParaRPr lang="th-TH" sz="16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316523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th-TH" sz="1600" b="1" i="0" u="none" strike="noStrike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u="none" strike="noStrike" dirty="0" smtClean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รวม  </a:t>
                      </a:r>
                      <a:r>
                        <a:rPr lang="th-TH" sz="2000" b="1" u="none" strike="noStrike" dirty="0" err="1" smtClean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สชป.</a:t>
                      </a:r>
                      <a:r>
                        <a:rPr lang="th-TH" sz="2000" b="1" u="none" strike="noStrike" dirty="0" smtClean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  <a:endParaRPr lang="th-TH" sz="2000" b="1" i="0" u="none" strike="noStrike" dirty="0">
                        <a:solidFill>
                          <a:srgbClr val="0000FF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u="none" strike="noStrike" dirty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170</a:t>
                      </a:r>
                      <a:endParaRPr lang="th-TH" sz="2000" b="1" i="0" u="none" strike="noStrike" dirty="0">
                        <a:solidFill>
                          <a:srgbClr val="0000FF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 dirty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146,028,900</a:t>
                      </a:r>
                      <a:endParaRPr lang="th-TH" sz="2000" b="1" i="0" u="none" strike="noStrike" dirty="0">
                        <a:solidFill>
                          <a:srgbClr val="0000FF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u="none" strike="noStrike" dirty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142</a:t>
                      </a:r>
                      <a:endParaRPr lang="th-TH" sz="2000" b="1" i="0" u="none" strike="noStrike" dirty="0">
                        <a:solidFill>
                          <a:srgbClr val="0000FF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u="none" strike="noStrike" dirty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28</a:t>
                      </a:r>
                      <a:endParaRPr lang="th-TH" sz="2000" b="1" i="0" u="none" strike="noStrike" dirty="0">
                        <a:solidFill>
                          <a:srgbClr val="0000FF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u="none" strike="noStrike" dirty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125</a:t>
                      </a:r>
                      <a:endParaRPr lang="th-TH" sz="2000" b="1" i="0" u="none" strike="noStrike" dirty="0">
                        <a:solidFill>
                          <a:srgbClr val="0000FF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u="none" strike="noStrike" dirty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125</a:t>
                      </a:r>
                      <a:endParaRPr lang="th-TH" sz="2000" b="1" i="0" u="none" strike="noStrike" dirty="0">
                        <a:solidFill>
                          <a:srgbClr val="0000FF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u="none" strike="noStrike" dirty="0" smtClean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123</a:t>
                      </a:r>
                      <a:endParaRPr lang="th-TH" sz="2000" b="1" i="0" u="none" strike="noStrike" dirty="0">
                        <a:solidFill>
                          <a:srgbClr val="0000FF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2000" b="1" u="none" strike="noStrike" dirty="0" smtClean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74,029,1000</a:t>
                      </a:r>
                      <a:endParaRPr lang="th-TH" sz="2000" b="1" i="0" u="none" strike="noStrike" dirty="0">
                        <a:solidFill>
                          <a:srgbClr val="0000FF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endParaRPr lang="th-TH" sz="16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สชป.5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1,801,200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1,801,200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5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ครบ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โครงการชลประทานอุดรธานี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7,221,600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7,219,600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5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ครบ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โครงการชลประทานหนองบัวลำภู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3,444,800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3,444,800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5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ครบ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โครงการชลประทานเลย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30,988,000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31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22,445,000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5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ดูรายละเอียดประกอบ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โครงการชลประทานหนองคาย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5,750,300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3,916,300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5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ดูรายละเอียดประกอบ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โครงการชลประทานสกลนคร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17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17,193,300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17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14,370,000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5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ดูรายละเอียดประกอบ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โครงการชลประทานบึงกาฬ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3,443,000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2,569,000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5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ดูรายละเอียดประกอบ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โครงการส่งน้ำและบำรุงรักษาห้วยหลวง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13,600,000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9,800,000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5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ดูรายละเอียดประกอบ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โครงการส่งน้ำและบำรุงรักษาห้วยโมง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23,182,400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3,182,400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5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ดูรายละเอียดประกอบ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โครงการส่งน้ำและบำรุงรักษาน้ำอูน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4,840,800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4,840,800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5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ดูรายละเอียดประกอบ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โครงการส่งน้ำและบำรุงรักษาฝายกุมภวาปี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34,200,600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440,000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5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ดูรายละเอียดประกอบ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ศูนย์เครื่องจักรกลที่ 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362,900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5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ดูรายละเอียดประกอบ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ชื่อเรื่อง 1"/>
          <p:cNvSpPr txBox="1">
            <a:spLocks/>
          </p:cNvSpPr>
          <p:nvPr/>
        </p:nvSpPr>
        <p:spPr>
          <a:xfrm>
            <a:off x="0" y="142852"/>
            <a:ext cx="9144000" cy="10001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spc="50" dirty="0" smtClean="0">
                <a:ln w="11430"/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ความก้าวหน้าการจัดทำข้อผูกพัน งานตาม </a:t>
            </a:r>
            <a:r>
              <a:rPr lang="th-TH" sz="2400" b="1" spc="50" dirty="0" err="1" smtClean="0">
                <a:ln w="11430"/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พรบ.</a:t>
            </a:r>
            <a:r>
              <a:rPr lang="th-TH" sz="2400" b="1" spc="50" dirty="0" smtClean="0">
                <a:ln w="11430"/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2557 </a:t>
            </a:r>
            <a:endParaRPr lang="th-TH" sz="2400" b="1" spc="50" dirty="0" smtClean="0">
              <a:ln w="11430"/>
              <a:solidFill>
                <a:srgbClr val="FF0000"/>
              </a:solidFill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ผลผลิตที่ 1 การจัดการน้ำชลประทาน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ข้อมูล </a:t>
            </a:r>
            <a:r>
              <a:rPr lang="th-TH" sz="2000" b="1" spc="50" dirty="0" smtClean="0">
                <a:ln w="11430"/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ณ </a:t>
            </a:r>
            <a:r>
              <a:rPr lang="th-TH" sz="2000" b="1" spc="50" dirty="0" smtClean="0">
                <a:ln w="11430"/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วันที่</a:t>
            </a:r>
            <a:r>
              <a:rPr lang="en-US" sz="2000" b="1" spc="50" dirty="0" smtClean="0">
                <a:ln w="11430"/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000" b="1" spc="50" dirty="0" smtClean="0">
                <a:ln w="11430"/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 27 กุมภาพันธ์ 2557</a:t>
            </a:r>
            <a:endParaRPr lang="en-US" sz="2000" b="1" spc="50" dirty="0">
              <a:ln w="11430"/>
              <a:solidFill>
                <a:srgbClr val="C00000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8096" y="1629066"/>
          <a:ext cx="8887774" cy="480033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87715"/>
                <a:gridCol w="2866687"/>
                <a:gridCol w="590200"/>
                <a:gridCol w="758829"/>
                <a:gridCol w="1349028"/>
                <a:gridCol w="1180401"/>
                <a:gridCol w="927457"/>
                <a:gridCol w="927457"/>
              </a:tblGrid>
              <a:tr h="36568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1600" u="none" strike="noStrike" dirty="0" smtClean="0">
                          <a:latin typeface="Angsana New" pitchFamily="18" charset="-34"/>
                          <a:cs typeface="Angsana New" pitchFamily="18" charset="-34"/>
                        </a:rPr>
                        <a:t>ลำ ดับ</a:t>
                      </a:r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ที่</a:t>
                      </a:r>
                      <a:endParaRPr lang="th-TH" sz="1600" b="1" i="0" u="none" strike="noStrike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หน่วยงาน</a:t>
                      </a:r>
                      <a:endParaRPr lang="th-TH" sz="1800" b="1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จำ </a:t>
                      </a:r>
                      <a:r>
                        <a:rPr lang="th-TH" sz="1800" dirty="0" err="1" smtClean="0">
                          <a:latin typeface="Angsana New" pitchFamily="18" charset="-34"/>
                          <a:cs typeface="Angsana New" pitchFamily="18" charset="-34"/>
                        </a:rPr>
                        <a:t>นวน</a:t>
                      </a:r>
                      <a:endParaRPr lang="th-TH" sz="1800" b="1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อนุมัติงวด</a:t>
                      </a:r>
                      <a:endParaRPr lang="th-TH" sz="1800" b="1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 sz="1800" b="1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latin typeface="Angsana New" pitchFamily="18" charset="-34"/>
                          <a:cs typeface="Angsana New" pitchFamily="18" charset="-34"/>
                        </a:rPr>
                        <a:t>อนุมัติแผนจัดซื้อ-  จัดจ้าง</a:t>
                      </a:r>
                      <a:endParaRPr lang="th-TH" sz="1600" b="1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latin typeface="Angsana New" pitchFamily="18" charset="-34"/>
                          <a:cs typeface="Angsana New" pitchFamily="18" charset="-34"/>
                        </a:rPr>
                        <a:t>ทำข้อผูกพันแล้ว</a:t>
                      </a:r>
                      <a:endParaRPr lang="th-TH" sz="1600" b="1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latin typeface="Angsana New" pitchFamily="18" charset="-34"/>
                          <a:cs typeface="Angsana New" pitchFamily="18" charset="-34"/>
                        </a:rPr>
                        <a:t>ยังไม่ทำข้อผูกพัน</a:t>
                      </a:r>
                      <a:endParaRPr lang="th-TH" sz="1600" b="1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830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 sz="1800" b="1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 sz="1800" b="1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จำนวน</a:t>
                      </a:r>
                      <a:endParaRPr lang="th-TH" sz="1800" b="1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วงเงินรวม</a:t>
                      </a:r>
                      <a:endParaRPr lang="th-TH" sz="1800" b="1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th-TH" sz="1800" b="1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th-TH" sz="1800" b="1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th-TH" sz="1800" b="1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anchor="ctr"/>
                </a:tc>
              </a:tr>
              <a:tr h="334645">
                <a:tc>
                  <a:txBody>
                    <a:bodyPr/>
                    <a:lstStyle/>
                    <a:p>
                      <a:pPr algn="ctr" fontAlgn="b"/>
                      <a:endParaRPr lang="th-TH" sz="18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u="none" strike="noStrike" dirty="0" smtClean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รวม  </a:t>
                      </a:r>
                      <a:r>
                        <a:rPr lang="th-TH" sz="2000" b="1" u="none" strike="noStrike" dirty="0" err="1" smtClean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สชป.</a:t>
                      </a:r>
                      <a:r>
                        <a:rPr lang="th-TH" sz="2000" b="1" u="none" strike="noStrike" dirty="0" smtClean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  <a:endParaRPr lang="th-TH" sz="2000" b="1" i="0" u="none" strike="noStrike" dirty="0">
                        <a:solidFill>
                          <a:srgbClr val="0000FF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1" i="0" u="none" strike="noStrike" dirty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36</a:t>
                      </a:r>
                    </a:p>
                  </a:txBody>
                  <a:tcPr marL="9525" marR="9525" marT="9525" marB="0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1" i="0" u="none" strike="noStrike" dirty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32</a:t>
                      </a:r>
                    </a:p>
                  </a:txBody>
                  <a:tcPr marL="9525" marR="9525" marT="9525" marB="0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1" i="0" u="none" strike="noStrike" dirty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170,190,623</a:t>
                      </a:r>
                    </a:p>
                  </a:txBody>
                  <a:tcPr marL="9525" marR="9525" marT="9525" marB="0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1" i="0" u="none" strike="noStrike" dirty="0" smtClean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36</a:t>
                      </a:r>
                      <a:endParaRPr lang="th-TH" sz="2000" b="1" i="0" u="none" strike="noStrike" dirty="0">
                        <a:solidFill>
                          <a:srgbClr val="0000FF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1" i="0" u="none" strike="noStrike" dirty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28</a:t>
                      </a:r>
                    </a:p>
                  </a:txBody>
                  <a:tcPr marL="9525" marR="9525" marT="9525" marB="0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1" i="0" u="none" strike="noStrike" dirty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8</a:t>
                      </a:r>
                    </a:p>
                  </a:txBody>
                  <a:tcPr marL="9525" marR="9525" marT="9525" marB="0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34645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ส่วนจัดสรรน้ำและบำรุงรักษา </a:t>
                      </a:r>
                      <a:r>
                        <a:rPr lang="th-TH" sz="1600" u="none" strike="noStrike" dirty="0" err="1">
                          <a:latin typeface="Angsana New" pitchFamily="18" charset="-34"/>
                          <a:cs typeface="Angsana New" pitchFamily="18" charset="-34"/>
                        </a:rPr>
                        <a:t>สชป.</a:t>
                      </a:r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956,000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</a:tr>
              <a:tr h="334645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โครงการชลประทานอุดรธานี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15,982,400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</a:tr>
              <a:tr h="334645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3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โครงการชลประทานเลย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17,958,715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</a:tr>
              <a:tr h="334645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โครงการชลประทานหนองบัวลำภู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2,839,000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</a:tr>
              <a:tr h="334645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โครงการชลประทานหนองคาย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2,418,500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</a:tr>
              <a:tr h="334645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6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โครงการชลประทานสกลนคร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32,894,900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</a:tr>
              <a:tr h="334645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โครงการชลประทานบึงกาฬ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9,359,000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</a:tr>
              <a:tr h="334645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8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latin typeface="Angsana New" pitchFamily="18" charset="-34"/>
                          <a:cs typeface="Angsana New" pitchFamily="18" charset="-34"/>
                        </a:rPr>
                        <a:t>โครงการส่งน้ำและบำรุงรักษาน้ำอูน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44,828,844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</a:tr>
              <a:tr h="334645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9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latin typeface="Angsana New" pitchFamily="18" charset="-34"/>
                          <a:cs typeface="Angsana New" pitchFamily="18" charset="-34"/>
                        </a:rPr>
                        <a:t>โครงการส่งน้ำและบำรุงรักษาห้วยหลวง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26,302,200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</a:tr>
              <a:tr h="334645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10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>
                          <a:latin typeface="Angsana New" pitchFamily="18" charset="-34"/>
                          <a:cs typeface="Angsana New" pitchFamily="18" charset="-34"/>
                        </a:rPr>
                        <a:t>โครงการส่งน้ำและบำรุงรักษาฝายกุมภวาปี</a:t>
                      </a:r>
                      <a:endParaRPr lang="th-TH" sz="1600" b="0" i="0" u="none" strike="noStrike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12,310,564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</a:tr>
              <a:tr h="334645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11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019" marR="5019" marT="5019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โครงการส่งน้ำและบำรุงรักษาห้วยโมง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</a:p>
                  </a:txBody>
                  <a:tcPr marL="9525" marR="9525" marT="9525" marB="0"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</a:p>
                  </a:txBody>
                  <a:tcPr marL="9525" marR="9525" marT="9525" marB="0"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4,340,500</a:t>
                      </a:r>
                    </a:p>
                  </a:txBody>
                  <a:tcPr marL="9525" marR="9525" marT="9525" marB="0"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</a:p>
                  </a:txBody>
                  <a:tcPr marL="9525" marR="9525" marT="9525" marB="0"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</a:t>
                      </a:r>
                    </a:p>
                  </a:txBody>
                  <a:tcPr marL="9525" marR="9525" marT="9525" marB="0"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ชื่อเรื่อง 1"/>
          <p:cNvSpPr txBox="1">
            <a:spLocks/>
          </p:cNvSpPr>
          <p:nvPr/>
        </p:nvSpPr>
        <p:spPr>
          <a:xfrm>
            <a:off x="0" y="142852"/>
            <a:ext cx="9144000" cy="10001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spc="50" dirty="0" smtClean="0">
                <a:ln w="11430"/>
                <a:solidFill>
                  <a:srgbClr val="3333CC"/>
                </a:solidFill>
                <a:latin typeface="Tahoma" pitchFamily="34" charset="0"/>
                <a:cs typeface="Tahoma" pitchFamily="34" charset="0"/>
              </a:rPr>
              <a:t>สรุปความก้าวหน้าการกรอกข้อมูลในระบบติดตามออนไลน์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งานตาม </a:t>
            </a:r>
            <a:r>
              <a:rPr lang="th-TH" sz="2000" b="1" spc="50" dirty="0" err="1" smtClean="0">
                <a:ln w="11430"/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พรบ.</a:t>
            </a: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 2557 </a:t>
            </a: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 ผลผลิตที่ 1  การจัดการน้ำชลประทาน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ข้อมูล </a:t>
            </a:r>
            <a:r>
              <a:rPr lang="th-TH" sz="2000" b="1" spc="50" dirty="0" smtClean="0">
                <a:ln w="11430"/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ณ </a:t>
            </a:r>
            <a:r>
              <a:rPr lang="th-TH" sz="2000" b="1" spc="50" dirty="0" smtClean="0">
                <a:ln w="11430"/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วันที่</a:t>
            </a:r>
            <a:r>
              <a:rPr lang="en-US" sz="2000" b="1" spc="50" dirty="0" smtClean="0">
                <a:ln w="11430"/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000" b="1" spc="50" dirty="0" smtClean="0">
                <a:ln w="11430"/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 27 กุมภาพันธ์ 2557</a:t>
            </a:r>
            <a:endParaRPr lang="en-US" sz="2000" b="1" spc="50" dirty="0">
              <a:ln w="11430"/>
              <a:solidFill>
                <a:srgbClr val="C00000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84787" y="1601108"/>
          <a:ext cx="8786873" cy="5095788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567249"/>
                <a:gridCol w="2836248"/>
                <a:gridCol w="597030"/>
                <a:gridCol w="1214446"/>
                <a:gridCol w="1143008"/>
                <a:gridCol w="1243745"/>
                <a:gridCol w="1185147"/>
              </a:tblGrid>
              <a:tr h="42152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th-TH" sz="1600" b="1" i="0" u="none" strike="noStrike" dirty="0">
                          <a:solidFill>
                            <a:schemeClr val="bg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ลำดับที่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th-TH" sz="2000" b="1" i="0" u="none" strike="noStrike" dirty="0">
                          <a:solidFill>
                            <a:schemeClr val="bg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chemeClr val="bg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รายการงานตาม </a:t>
                      </a:r>
                      <a:r>
                        <a:rPr lang="th-TH" sz="2000" b="1" i="0" u="none" strike="noStrike" dirty="0" err="1">
                          <a:solidFill>
                            <a:schemeClr val="bg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พรบ.</a:t>
                      </a:r>
                      <a:r>
                        <a:rPr lang="th-TH" sz="2000" b="1" i="0" u="none" strike="noStrike" dirty="0">
                          <a:solidFill>
                            <a:schemeClr val="bg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633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1600" b="1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จำนวน  (รายการ)</a:t>
                      </a:r>
                      <a:endParaRPr lang="th-TH" sz="16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การปรับปรุงข้อมูล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การกรอกข้อมูล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648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มีการปรับปรุง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ไม่มีการปรับปรุง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ครบถ้วน(รายการ)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ยังไม่ครบ(รายการ)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955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006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รวม  </a:t>
                      </a:r>
                      <a:r>
                        <a:rPr lang="th-TH" sz="2000" b="1" i="0" u="none" strike="noStrike" dirty="0" err="1">
                          <a:solidFill>
                            <a:srgbClr val="FFFF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สชป.</a:t>
                      </a:r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006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006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006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006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006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0069"/>
                    </a:solidFill>
                  </a:tcPr>
                </a:tc>
              </a:tr>
              <a:tr h="351267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ส่วนจัดสรรน้ำและบำรุงรักษา </a:t>
                      </a:r>
                      <a:r>
                        <a:rPr lang="th-TH" sz="1600" b="0" i="0" u="none" strike="noStrike" dirty="0" err="1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สชป.</a:t>
                      </a:r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</a:tr>
              <a:tr h="351267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โครงการชลประทานอุดรธานี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</a:tr>
              <a:tr h="351267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โครงการชลประทานเลย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</a:tr>
              <a:tr h="319995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โครงการชลประทานหนองบัวลำภู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</a:tr>
              <a:tr h="319995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โครงการชลประทานหนองคาย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</a:tr>
              <a:tr h="319995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โครงการชลประทานสกลนคร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</a:tr>
              <a:tr h="319995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โครงการชลประทานบึงกาฬ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</a:tr>
              <a:tr h="335847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8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โครงการส่งน้ำและบำรุงรักษาน้ำ</a:t>
                      </a:r>
                      <a:r>
                        <a:rPr lang="th-TH" sz="1600" b="0" i="0" u="none" strike="noStrike" dirty="0" err="1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อูน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</a:tr>
              <a:tr h="324824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9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โครงการส่งน้ำและบำรุงรักษาห้วยหลวง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</a:tr>
              <a:tr h="307457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โครงการส่งน้ำและบำรุงรักษาฝายกุม</a:t>
                      </a:r>
                      <a:r>
                        <a:rPr lang="th-TH" sz="1600" b="0" i="0" u="none" strike="noStrike" dirty="0" err="1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ภวา</a:t>
                      </a:r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ปี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</a:tr>
              <a:tr h="365120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11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โครงการส่งน้ำและบำรุงรักษาห้วยโมง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B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ชื่อเรื่อง 1"/>
          <p:cNvSpPr txBox="1">
            <a:spLocks/>
          </p:cNvSpPr>
          <p:nvPr/>
        </p:nvSpPr>
        <p:spPr>
          <a:xfrm>
            <a:off x="0" y="-24"/>
            <a:ext cx="9144000" cy="10001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spc="50" dirty="0" smtClean="0">
                <a:ln w="11430"/>
                <a:solidFill>
                  <a:srgbClr val="3333CC"/>
                </a:solidFill>
                <a:latin typeface="Tahoma" pitchFamily="34" charset="0"/>
                <a:cs typeface="Tahoma" pitchFamily="34" charset="0"/>
              </a:rPr>
              <a:t>สรุปความก้าวหน้าการกรอกข้อมูลในระบบติดตามออนไลน์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งานตาม </a:t>
            </a:r>
            <a:r>
              <a:rPr lang="th-TH" sz="2000" b="1" spc="50" dirty="0" err="1" smtClean="0">
                <a:ln w="11430"/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พรบ.</a:t>
            </a: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 2557 </a:t>
            </a: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 ผลผลิตที่ 1  การจัดการน้ำชลประทาน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spc="50" dirty="0" smtClean="0">
                <a:ln w="11430"/>
                <a:solidFill>
                  <a:srgbClr val="FF0000"/>
                </a:solidFill>
                <a:latin typeface="Tahoma" pitchFamily="34" charset="0"/>
                <a:ea typeface="+mj-ea"/>
                <a:cs typeface="Tahoma" pitchFamily="34" charset="0"/>
              </a:rPr>
              <a:t>รายการ งานดำเนินการเอง แยกเป็น รายโครงการ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dirty="0" smtClean="0">
                <a:solidFill>
                  <a:srgbClr val="3333CC"/>
                </a:solidFill>
                <a:latin typeface="Tahoma" pitchFamily="34" charset="0"/>
                <a:cs typeface="Tahoma" pitchFamily="34" charset="0"/>
              </a:rPr>
              <a:t>ข้อมูล </a:t>
            </a:r>
            <a:r>
              <a:rPr lang="th-TH" sz="2000" b="1" spc="50" dirty="0" smtClean="0">
                <a:ln w="11430"/>
                <a:solidFill>
                  <a:srgbClr val="3333CC"/>
                </a:solidFill>
                <a:latin typeface="Tahoma" pitchFamily="34" charset="0"/>
                <a:cs typeface="Tahoma" pitchFamily="34" charset="0"/>
              </a:rPr>
              <a:t>ณ วันที่</a:t>
            </a:r>
            <a:r>
              <a:rPr lang="en-US" sz="2000" b="1" spc="50" dirty="0" smtClean="0">
                <a:ln w="11430"/>
                <a:solidFill>
                  <a:srgbClr val="3333CC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000" b="1" spc="50" dirty="0" smtClean="0">
                <a:ln w="11430"/>
                <a:solidFill>
                  <a:srgbClr val="3333CC"/>
                </a:solidFill>
                <a:latin typeface="Tahoma" pitchFamily="34" charset="0"/>
                <a:cs typeface="Tahoma" pitchFamily="34" charset="0"/>
              </a:rPr>
              <a:t> 27 กุมภาพันธ์ 2557</a:t>
            </a:r>
            <a:endParaRPr lang="en-US" sz="2000" b="1" spc="50" dirty="0">
              <a:ln w="11430"/>
              <a:solidFill>
                <a:srgbClr val="3333CC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84787" y="1571612"/>
          <a:ext cx="8786873" cy="5197009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567249"/>
                <a:gridCol w="2836248"/>
                <a:gridCol w="597030"/>
                <a:gridCol w="1214446"/>
                <a:gridCol w="1143008"/>
                <a:gridCol w="1243745"/>
                <a:gridCol w="1185147"/>
              </a:tblGrid>
              <a:tr h="325391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th-TH" sz="1600" b="1" i="0" u="none" strike="noStrike" dirty="0">
                          <a:solidFill>
                            <a:schemeClr val="bg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ลำดับที่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th-TH" sz="2000" b="1" i="0" u="none" strike="noStrike" dirty="0">
                          <a:solidFill>
                            <a:schemeClr val="bg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chemeClr val="bg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รายการงานตาม </a:t>
                      </a:r>
                      <a:r>
                        <a:rPr lang="th-TH" sz="2000" b="1" i="0" u="none" strike="noStrike" dirty="0" err="1">
                          <a:solidFill>
                            <a:schemeClr val="bg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พรบ.</a:t>
                      </a:r>
                      <a:r>
                        <a:rPr lang="th-TH" sz="2000" b="1" i="0" u="none" strike="noStrike" dirty="0">
                          <a:solidFill>
                            <a:schemeClr val="bg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449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งานดำเนินการเอง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449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1600" b="1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จำนวน  (รายการ)</a:t>
                      </a:r>
                      <a:endParaRPr lang="th-TH" sz="16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การปรับปรุงข้อมูล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การกรอกข้อมูล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511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มีการปรับปรุง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ไม่มีการปรับปรุง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ครบถ้วน(รายการ)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ยังไม่ครบ(รายการ)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23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รวมทั้งสิ้น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41223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ส่วนจัดสรรน้ำและบำรุงรักษา </a:t>
                      </a:r>
                      <a:r>
                        <a:rPr lang="th-TH" sz="1800" b="0" i="0" u="none" strike="noStrike" dirty="0" err="1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สชป.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</a:tr>
              <a:tr h="387055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โครงการชลประทานอุดรธานี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โครงการชลประทานหนองคาย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โครงการชลประทานสกลนคร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โครงการชลประทานบึงกาฬ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</a:tr>
              <a:tr h="368399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โครงการส่งน้ำและบำรุงรักษาน้ำ</a:t>
                      </a:r>
                      <a:r>
                        <a:rPr lang="th-TH" sz="1800" b="0" i="0" u="none" strike="noStrike" dirty="0" err="1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อูน</a:t>
                      </a:r>
                      <a:endParaRPr lang="th-TH" sz="18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</a:tr>
              <a:tr h="37127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โครงการส่งน้ำและบำรุงรักษาห้วยหลวง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</a:tr>
              <a:tr h="37127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8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โครงการส่งน้ำและบำรุงรักษาฝายกุม</a:t>
                      </a:r>
                      <a:r>
                        <a:rPr lang="th-TH" sz="1800" b="0" i="0" u="none" strike="noStrike" dirty="0" err="1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ภวา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ปี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</a:tr>
              <a:tr h="371277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0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9</a:t>
                      </a:r>
                      <a:endParaRPr lang="th-TH" sz="1600" b="0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โครงการส่งน้ำและบำรุงรักษาห้วยโมง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ชื่อเรื่อง 1"/>
          <p:cNvSpPr txBox="1">
            <a:spLocks/>
          </p:cNvSpPr>
          <p:nvPr/>
        </p:nvSpPr>
        <p:spPr>
          <a:xfrm>
            <a:off x="0" y="-24"/>
            <a:ext cx="9144000" cy="10001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spc="50" dirty="0" smtClean="0">
                <a:ln w="11430"/>
                <a:solidFill>
                  <a:srgbClr val="3333CC"/>
                </a:solidFill>
                <a:latin typeface="Tahoma" pitchFamily="34" charset="0"/>
                <a:cs typeface="Tahoma" pitchFamily="34" charset="0"/>
              </a:rPr>
              <a:t>สรุปความก้าวหน้าการกรอกข้อมูลในระบบติดตามออนไลน์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งานตาม </a:t>
            </a:r>
            <a:r>
              <a:rPr lang="th-TH" sz="2000" b="1" spc="50" dirty="0" err="1" smtClean="0">
                <a:ln w="11430"/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พรบ.</a:t>
            </a: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 2557 </a:t>
            </a: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 ผลผลิตที่ 1  การจัดการน้ำชลประทาน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spc="50" dirty="0" smtClean="0">
                <a:ln w="11430"/>
                <a:solidFill>
                  <a:srgbClr val="FF0000"/>
                </a:solidFill>
                <a:latin typeface="Tahoma" pitchFamily="34" charset="0"/>
                <a:ea typeface="+mj-ea"/>
                <a:cs typeface="Tahoma" pitchFamily="34" charset="0"/>
              </a:rPr>
              <a:t>รายการ งานจ้างเหมาทั้งโครงการ  แยกเป็น รายโครงการ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dirty="0" smtClean="0">
                <a:solidFill>
                  <a:srgbClr val="3333CC"/>
                </a:solidFill>
                <a:latin typeface="Tahoma" pitchFamily="34" charset="0"/>
                <a:cs typeface="Tahoma" pitchFamily="34" charset="0"/>
              </a:rPr>
              <a:t>ข้อมูล </a:t>
            </a:r>
            <a:r>
              <a:rPr lang="th-TH" sz="2000" b="1" spc="50" dirty="0" smtClean="0">
                <a:ln w="11430"/>
                <a:solidFill>
                  <a:srgbClr val="3333CC"/>
                </a:solidFill>
                <a:latin typeface="Tahoma" pitchFamily="34" charset="0"/>
                <a:cs typeface="Tahoma" pitchFamily="34" charset="0"/>
              </a:rPr>
              <a:t>ณ วันที่</a:t>
            </a:r>
            <a:r>
              <a:rPr lang="en-US" sz="2000" b="1" spc="50" dirty="0" smtClean="0">
                <a:ln w="11430"/>
                <a:solidFill>
                  <a:srgbClr val="3333CC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000" b="1" spc="50" dirty="0" smtClean="0">
                <a:ln w="11430"/>
                <a:solidFill>
                  <a:srgbClr val="3333CC"/>
                </a:solidFill>
                <a:latin typeface="Tahoma" pitchFamily="34" charset="0"/>
                <a:cs typeface="Tahoma" pitchFamily="34" charset="0"/>
              </a:rPr>
              <a:t> 27 กุมภาพันธ์ 2557</a:t>
            </a:r>
            <a:endParaRPr lang="en-US" sz="2000" b="1" spc="50" dirty="0">
              <a:ln w="11430"/>
              <a:solidFill>
                <a:srgbClr val="3333CC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42845" y="1643048"/>
          <a:ext cx="8786873" cy="3738572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567249"/>
                <a:gridCol w="2836248"/>
                <a:gridCol w="597030"/>
                <a:gridCol w="1214446"/>
                <a:gridCol w="1143008"/>
                <a:gridCol w="1243745"/>
                <a:gridCol w="1185147"/>
              </a:tblGrid>
              <a:tr h="38098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th-TH" sz="1600" b="1" i="0" u="none" strike="noStrike" dirty="0">
                          <a:solidFill>
                            <a:schemeClr val="bg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ลำดับที่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th-TH" sz="2000" b="1" i="0" u="none" strike="noStrike" dirty="0">
                          <a:solidFill>
                            <a:schemeClr val="bg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chemeClr val="bg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รายการงานตาม </a:t>
                      </a:r>
                      <a:r>
                        <a:rPr lang="th-TH" sz="2000" b="1" i="0" u="none" strike="noStrike" dirty="0" err="1">
                          <a:solidFill>
                            <a:schemeClr val="bg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พรบ.</a:t>
                      </a:r>
                      <a:r>
                        <a:rPr lang="th-TH" sz="2000" b="1" i="0" u="none" strike="noStrike" dirty="0">
                          <a:solidFill>
                            <a:schemeClr val="bg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028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งานจ้างเหมาทั้งโครงการ</a:t>
                      </a:r>
                      <a:endParaRPr lang="th-TH" sz="20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073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1600" b="1" i="0" u="none" strike="noStrike" dirty="0" smtClean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จำนวน  (รายการ)</a:t>
                      </a:r>
                      <a:endParaRPr lang="th-TH" sz="16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การปรับปรุงข้อมูล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การกรอกข้อมูล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195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มีการปรับปรุง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ไม่มีการปรับปรุง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ครบถ้วน(รายการ)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ยังไม่ครบ(รายการ)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996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รวมทั้งสิ้น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</a:tr>
              <a:tr h="469238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โครงการชลประทานอุดรธานี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</a:tr>
              <a:tr h="421446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โครงการชลประทานบึงกาฬ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 smtClean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</a:t>
                      </a:r>
                      <a:endParaRPr lang="th-TH" sz="1800" b="0" i="0" u="none" strike="noStrike" dirty="0">
                        <a:solidFill>
                          <a:srgbClr val="00206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โครงการส่งน้ำและบำรุงรักษาน้ำ</a:t>
                      </a:r>
                      <a:r>
                        <a:rPr lang="th-TH" sz="1800" b="0" i="0" u="none" strike="noStrike" dirty="0" err="1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อูน</a:t>
                      </a:r>
                      <a:endParaRPr lang="th-TH" sz="1800" b="0" i="0" u="none" strike="noStrike" dirty="0">
                        <a:solidFill>
                          <a:srgbClr val="00206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</a:tr>
              <a:tr h="380984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 smtClean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  <a:endParaRPr lang="th-TH" sz="1800" b="0" i="0" u="none" strike="noStrike" dirty="0">
                        <a:solidFill>
                          <a:srgbClr val="00206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โครงการส่งน้ำและบำรุงรักษาฝายกุม</a:t>
                      </a:r>
                      <a:r>
                        <a:rPr lang="th-TH" sz="1800" b="0" i="0" u="none" strike="noStrike" dirty="0" err="1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ภวา</a:t>
                      </a:r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ปี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BF3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ชื่อเรื่อง 1"/>
          <p:cNvSpPr txBox="1">
            <a:spLocks/>
          </p:cNvSpPr>
          <p:nvPr/>
        </p:nvSpPr>
        <p:spPr>
          <a:xfrm>
            <a:off x="0" y="-17074"/>
            <a:ext cx="9144000" cy="10001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spc="50" dirty="0" smtClean="0">
                <a:ln w="11430"/>
                <a:solidFill>
                  <a:srgbClr val="3333CC"/>
                </a:solidFill>
                <a:latin typeface="Tahoma" pitchFamily="34" charset="0"/>
                <a:cs typeface="Tahoma" pitchFamily="34" charset="0"/>
              </a:rPr>
              <a:t>สรุปความก้าวหน้าการกรอกข้อมูลในระบบติดตามออนไลน์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งานตาม </a:t>
            </a:r>
            <a:r>
              <a:rPr lang="th-TH" sz="2000" b="1" spc="50" dirty="0" err="1" smtClean="0">
                <a:ln w="11430"/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พรบ.</a:t>
            </a: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 2557 </a:t>
            </a: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 ผลผลิตที่ 1  การจัดการน้ำชลประทาน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spc="50" dirty="0" smtClean="0">
                <a:ln w="11430"/>
                <a:solidFill>
                  <a:srgbClr val="FF0000"/>
                </a:solidFill>
                <a:latin typeface="Tahoma" pitchFamily="34" charset="0"/>
                <a:ea typeface="+mj-ea"/>
                <a:cs typeface="Tahoma" pitchFamily="34" charset="0"/>
              </a:rPr>
              <a:t>รายการ งานจ้างเหมาบางส่วน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dirty="0" smtClean="0">
                <a:solidFill>
                  <a:srgbClr val="3333CC"/>
                </a:solidFill>
                <a:latin typeface="Tahoma" pitchFamily="34" charset="0"/>
                <a:cs typeface="Tahoma" pitchFamily="34" charset="0"/>
              </a:rPr>
              <a:t>ข้อมูล </a:t>
            </a:r>
            <a:r>
              <a:rPr lang="th-TH" sz="2000" b="1" spc="50" dirty="0" smtClean="0">
                <a:ln w="11430"/>
                <a:solidFill>
                  <a:srgbClr val="3333CC"/>
                </a:solidFill>
                <a:latin typeface="Tahoma" pitchFamily="34" charset="0"/>
                <a:cs typeface="Tahoma" pitchFamily="34" charset="0"/>
              </a:rPr>
              <a:t>ณ วันที่</a:t>
            </a:r>
            <a:r>
              <a:rPr lang="en-US" sz="2000" b="1" spc="50" dirty="0" smtClean="0">
                <a:ln w="11430"/>
                <a:solidFill>
                  <a:srgbClr val="3333CC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000" b="1" spc="50" dirty="0" smtClean="0">
                <a:ln w="11430"/>
                <a:solidFill>
                  <a:srgbClr val="3333CC"/>
                </a:solidFill>
                <a:latin typeface="Tahoma" pitchFamily="34" charset="0"/>
                <a:cs typeface="Tahoma" pitchFamily="34" charset="0"/>
              </a:rPr>
              <a:t> 27 กุมภาพันธ์ 2557</a:t>
            </a:r>
            <a:endParaRPr lang="en-US" sz="2000" b="1" spc="50" dirty="0">
              <a:ln w="11430"/>
              <a:solidFill>
                <a:srgbClr val="3333CC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42845" y="1643044"/>
          <a:ext cx="8786873" cy="4429163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567249"/>
                <a:gridCol w="2836248"/>
                <a:gridCol w="597030"/>
                <a:gridCol w="1214446"/>
                <a:gridCol w="1143008"/>
                <a:gridCol w="1243745"/>
                <a:gridCol w="1185147"/>
              </a:tblGrid>
              <a:tr h="33220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th-TH" sz="1600" b="1" i="0" u="none" strike="noStrike" dirty="0">
                          <a:solidFill>
                            <a:schemeClr val="bg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ลำดับที่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th-TH" sz="2000" b="1" i="0" u="none" strike="noStrike" dirty="0">
                          <a:solidFill>
                            <a:schemeClr val="bg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chemeClr val="bg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รายการงานตาม </a:t>
                      </a:r>
                      <a:r>
                        <a:rPr lang="th-TH" sz="2000" b="1" i="0" u="none" strike="noStrike" dirty="0" err="1">
                          <a:solidFill>
                            <a:schemeClr val="bg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พรบ.</a:t>
                      </a:r>
                      <a:r>
                        <a:rPr lang="th-TH" sz="2000" b="1" i="0" u="none" strike="noStrike" dirty="0">
                          <a:solidFill>
                            <a:schemeClr val="bg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902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 smtClean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งานจ้างเหมาบางส่วน</a:t>
                      </a:r>
                      <a:endParaRPr lang="th-TH" sz="2000" b="1" i="0" u="none" strike="noStrike" dirty="0">
                        <a:solidFill>
                          <a:srgbClr val="00206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527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1600" b="1" i="0" u="none" strike="noStrike" dirty="0" smtClean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จำนวน  (รายการ)</a:t>
                      </a:r>
                      <a:endParaRPr lang="th-TH" sz="1600" b="1" i="0" u="none" strike="noStrike" dirty="0">
                        <a:solidFill>
                          <a:srgbClr val="00206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th-TH" sz="1600" b="1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การปรับปรุงข้อมูล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การกรอกข้อมูล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006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มีการปรับปรุง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ไม่มีการปรับปรุง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ครบถ้วน(รายการ)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ยังไม่ครบ(รายการ)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866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รวมทั้งสิ้น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391251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โครงการชลประทานเลย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</a:tr>
              <a:tr h="355273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</a:t>
                      </a: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โครงการชลประทานหนองบัวลำภู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</a:tr>
              <a:tr h="355273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 smtClean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</a:t>
                      </a:r>
                      <a:endParaRPr lang="th-TH" sz="1800" b="0" i="0" u="none" strike="noStrike" dirty="0">
                        <a:solidFill>
                          <a:srgbClr val="00206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โครงการชลประทานสกลนคร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</a:tr>
              <a:tr h="355273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 smtClean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</a:t>
                      </a:r>
                      <a:endParaRPr lang="th-TH" sz="1800" b="0" i="0" u="none" strike="noStrike" dirty="0">
                        <a:solidFill>
                          <a:srgbClr val="00206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โครงการส่งน้ำและบำรุงรักษาน้ำอูน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</a:tr>
              <a:tr h="355273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 smtClean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  <a:endParaRPr lang="th-TH" sz="1800" b="0" i="0" u="none" strike="noStrike" dirty="0">
                        <a:solidFill>
                          <a:srgbClr val="00206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โครงการส่งน้ำและบำรุงรักษาห้วยหลวง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</a:tr>
              <a:tr h="355273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 smtClean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</a:t>
                      </a:r>
                      <a:endParaRPr lang="th-TH" sz="1800" b="0" i="0" u="none" strike="noStrike" dirty="0">
                        <a:solidFill>
                          <a:srgbClr val="00206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โครงการส่งน้ำและบำรุงรักษาฝายกุมภวาปี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</a:tr>
              <a:tr h="379046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 smtClean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  <a:endParaRPr lang="th-TH" sz="1800" b="0" i="0" u="none" strike="noStrike" dirty="0">
                        <a:solidFill>
                          <a:srgbClr val="00206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โครงการส่งน้ำและบำรุงรักษาห้วยโมง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0" u="none" strike="noStrike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0" i="0" u="none" strike="noStrike" dirty="0">
                          <a:solidFill>
                            <a:srgbClr val="00206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740</TotalTime>
  <Words>1535</Words>
  <Application>Microsoft Office PowerPoint</Application>
  <PresentationFormat>On-screen Show (4:3)</PresentationFormat>
  <Paragraphs>757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Median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yuu</dc:creator>
  <cp:lastModifiedBy>yuu</cp:lastModifiedBy>
  <cp:revision>66</cp:revision>
  <dcterms:created xsi:type="dcterms:W3CDTF">2014-01-28T07:06:31Z</dcterms:created>
  <dcterms:modified xsi:type="dcterms:W3CDTF">2014-03-03T06:35:51Z</dcterms:modified>
</cp:coreProperties>
</file>