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5116" r:id="rId1"/>
    <p:sldMasterId id="2147485130" r:id="rId2"/>
  </p:sldMasterIdLst>
  <p:notesMasterIdLst>
    <p:notesMasterId r:id="rId10"/>
  </p:notesMasterIdLst>
  <p:handoutMasterIdLst>
    <p:handoutMasterId r:id="rId11"/>
  </p:handoutMasterIdLst>
  <p:sldIdLst>
    <p:sldId id="591" r:id="rId3"/>
    <p:sldId id="592" r:id="rId4"/>
    <p:sldId id="593" r:id="rId5"/>
    <p:sldId id="588" r:id="rId6"/>
    <p:sldId id="589" r:id="rId7"/>
    <p:sldId id="590" r:id="rId8"/>
    <p:sldId id="594" r:id="rId9"/>
  </p:sldIdLst>
  <p:sldSz cx="9144000" cy="6858000" type="screen4x3"/>
  <p:notesSz cx="7102475" cy="9388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CC"/>
    <a:srgbClr val="FF3399"/>
    <a:srgbClr val="FF0000"/>
    <a:srgbClr val="006600"/>
    <a:srgbClr val="FF3300"/>
    <a:srgbClr val="0066CC"/>
    <a:srgbClr val="FFFF99"/>
    <a:srgbClr val="FF9933"/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ลักษณะสีอ่อน 1 - เน้น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A488322-F2BA-4B5B-9748-0D474271808F}" styleName="ลักษณะสีปานกลาง 3 - เน้น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ลักษณะสีอ่อน 1 - เน้น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ลักษณะสีอ่อน 2 - เน้น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9012ECD-51FC-41F1-AA8D-1B2483CD663E}" styleName="ลักษณะสีอ่อน 2 - เน้น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218" autoAdjust="0"/>
    <p:restoredTop sz="94537" autoAdjust="0"/>
  </p:normalViewPr>
  <p:slideViewPr>
    <p:cSldViewPr>
      <p:cViewPr>
        <p:scale>
          <a:sx n="70" d="100"/>
          <a:sy n="70" d="100"/>
        </p:scale>
        <p:origin x="-11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3626;&#3617;&#3640;&#3604;&#3591;&#3634;&#3609;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style val="3"/>
  <c:chart>
    <c:autoTitleDeleted val="1"/>
    <c:view3D>
      <c:rAngAx val="1"/>
    </c:view3D>
    <c:sideWall>
      <c:spPr>
        <a:gradFill flip="none" rotWithShape="1">
          <a:gsLst>
            <a:gs pos="0">
              <a:schemeClr val="bg2">
                <a:lumMod val="5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</c:spPr>
    </c:sideWall>
    <c:backWall>
      <c:spPr>
        <a:gradFill flip="none" rotWithShape="1">
          <a:gsLst>
            <a:gs pos="0">
              <a:schemeClr val="bg2">
                <a:lumMod val="5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ln w="19050">
          <a:solidFill>
            <a:srgbClr val="00206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FF9933"/>
            </a:solidFill>
          </c:spPr>
          <c:dPt>
            <c:idx val="0"/>
            <c:spPr>
              <a:solidFill>
                <a:srgbClr val="008000"/>
              </a:solidFill>
            </c:spPr>
          </c:dPt>
          <c:dPt>
            <c:idx val="1"/>
            <c:spPr>
              <a:solidFill>
                <a:srgbClr val="008000"/>
              </a:solidFill>
            </c:spPr>
          </c:dPt>
          <c:dPt>
            <c:idx val="2"/>
            <c:spPr>
              <a:solidFill>
                <a:srgbClr val="008000"/>
              </a:solidFill>
            </c:spPr>
          </c:dPt>
          <c:dPt>
            <c:idx val="3"/>
            <c:spPr>
              <a:solidFill>
                <a:srgbClr val="008000"/>
              </a:solidFill>
            </c:spPr>
          </c:dPt>
          <c:dPt>
            <c:idx val="4"/>
            <c:spPr>
              <a:solidFill>
                <a:srgbClr val="008000"/>
              </a:solidFill>
            </c:spPr>
          </c:dPt>
          <c:dPt>
            <c:idx val="5"/>
            <c:spPr>
              <a:solidFill>
                <a:srgbClr val="008000"/>
              </a:solidFill>
            </c:spPr>
          </c:dPt>
          <c:dPt>
            <c:idx val="6"/>
            <c:spPr>
              <a:solidFill>
                <a:srgbClr val="FFFF00"/>
              </a:solidFill>
            </c:spPr>
          </c:dPt>
          <c:dPt>
            <c:idx val="7"/>
            <c:spPr>
              <a:solidFill>
                <a:srgbClr val="FFFF00"/>
              </a:solidFill>
            </c:spPr>
          </c:dPt>
          <c:dPt>
            <c:idx val="8"/>
            <c:spPr>
              <a:solidFill>
                <a:srgbClr val="FFFF00"/>
              </a:solidFill>
            </c:spPr>
          </c:dPt>
          <c:dPt>
            <c:idx val="9"/>
            <c:spPr>
              <a:solidFill>
                <a:srgbClr val="FF0000"/>
              </a:solidFill>
            </c:spPr>
          </c:dPt>
          <c:dPt>
            <c:idx val="10"/>
            <c:spPr>
              <a:solidFill>
                <a:srgbClr val="FF0000"/>
              </a:solidFill>
            </c:spPr>
          </c:dPt>
          <c:dPt>
            <c:idx val="11"/>
            <c:spPr>
              <a:solidFill>
                <a:srgbClr val="FF0000"/>
              </a:solidFill>
            </c:spPr>
          </c:dPt>
          <c:dPt>
            <c:idx val="12"/>
            <c:spPr>
              <a:solidFill>
                <a:srgbClr val="FF0000"/>
              </a:solidFill>
            </c:spPr>
          </c:dPt>
          <c:dPt>
            <c:idx val="13"/>
            <c:spPr>
              <a:solidFill>
                <a:srgbClr val="FF0000"/>
              </a:solidFill>
            </c:spPr>
          </c:dPt>
          <c:dPt>
            <c:idx val="14"/>
            <c:spPr>
              <a:solidFill>
                <a:srgbClr val="FF0000"/>
              </a:solidFill>
            </c:spPr>
          </c:dPt>
          <c:dLbls>
            <c:dLbl>
              <c:idx val="9"/>
              <c:layout>
                <c:manualLayout>
                  <c:x val="-2.7777777777777926E-3"/>
                  <c:y val="-9.8765201675431267E-3"/>
                </c:manualLayout>
              </c:layout>
              <c:showVal val="1"/>
            </c:dLbl>
            <c:txPr>
              <a:bodyPr/>
              <a:lstStyle/>
              <a:p>
                <a:pPr>
                  <a:defRPr lang="th-TH" b="1">
                    <a:solidFill>
                      <a:srgbClr val="0000CC"/>
                    </a:solidFill>
                    <a:latin typeface="Angsana New" pitchFamily="18" charset="-34"/>
                    <a:cs typeface="Angsana New" pitchFamily="18" charset="-34"/>
                  </a:defRPr>
                </a:pPr>
                <a:endParaRPr lang="th-TH"/>
              </a:p>
            </c:txPr>
            <c:showVal val="1"/>
          </c:dLbls>
          <c:cat>
            <c:strRef>
              <c:f>Sheet1!$A$2:$A$16</c:f>
              <c:strCache>
                <c:ptCount val="15"/>
                <c:pt idx="0">
                  <c:v>สจจ. </c:v>
                </c:pt>
                <c:pt idx="1">
                  <c:v>ชคบ.พัฒนาลุ่มน้ำก่ำ</c:v>
                </c:pt>
                <c:pt idx="2">
                  <c:v>ชคน.5</c:v>
                </c:pt>
                <c:pt idx="3">
                  <c:v>สชป.5</c:v>
                </c:pt>
                <c:pt idx="4">
                  <c:v>คป.บึงกาฬ</c:v>
                </c:pt>
                <c:pt idx="5">
                  <c:v>คบ.ห้วยหลวง</c:v>
                </c:pt>
                <c:pt idx="6">
                  <c:v>โครงการก่อสร้าง 5</c:v>
                </c:pt>
                <c:pt idx="7">
                  <c:v>คป.หนองคาย</c:v>
                </c:pt>
                <c:pt idx="8">
                  <c:v>คป.เลย</c:v>
                </c:pt>
                <c:pt idx="9">
                  <c:v>คบ.น้ำอูน </c:v>
                </c:pt>
                <c:pt idx="10">
                  <c:v>ศูนย์ฯ ภูพาน</c:v>
                </c:pt>
                <c:pt idx="11">
                  <c:v>คป.สกลนคร</c:v>
                </c:pt>
                <c:pt idx="12">
                  <c:v>คบ.ฝายกุมภวาปี</c:v>
                </c:pt>
                <c:pt idx="13">
                  <c:v>คป.อุดรธานี</c:v>
                </c:pt>
                <c:pt idx="14">
                  <c:v>คป.หนองบัวลำภู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87.89</c:v>
                </c:pt>
                <c:pt idx="1">
                  <c:v>57.99</c:v>
                </c:pt>
                <c:pt idx="2">
                  <c:v>39.28</c:v>
                </c:pt>
                <c:pt idx="3">
                  <c:v>35.050000000000004</c:v>
                </c:pt>
                <c:pt idx="4">
                  <c:v>25.4</c:v>
                </c:pt>
                <c:pt idx="5">
                  <c:v>22.59</c:v>
                </c:pt>
                <c:pt idx="6">
                  <c:v>21.979999999999986</c:v>
                </c:pt>
                <c:pt idx="7">
                  <c:v>21.51</c:v>
                </c:pt>
                <c:pt idx="8">
                  <c:v>19.760000000000002</c:v>
                </c:pt>
                <c:pt idx="9">
                  <c:v>17.420000000000002</c:v>
                </c:pt>
                <c:pt idx="10">
                  <c:v>12.6</c:v>
                </c:pt>
                <c:pt idx="11">
                  <c:v>10.01</c:v>
                </c:pt>
                <c:pt idx="12">
                  <c:v>6.84</c:v>
                </c:pt>
                <c:pt idx="13">
                  <c:v>5.49</c:v>
                </c:pt>
                <c:pt idx="14">
                  <c:v>5.0999999999999996</c:v>
                </c:pt>
              </c:numCache>
            </c:numRef>
          </c:val>
        </c:ser>
        <c:dLbls>
          <c:showVal val="1"/>
        </c:dLbls>
        <c:shape val="cylinder"/>
        <c:axId val="62343424"/>
        <c:axId val="62345216"/>
        <c:axId val="0"/>
      </c:bar3DChart>
      <c:catAx>
        <c:axId val="62343424"/>
        <c:scaling>
          <c:orientation val="minMax"/>
        </c:scaling>
        <c:axPos val="b"/>
        <c:tickLblPos val="nextTo"/>
        <c:txPr>
          <a:bodyPr/>
          <a:lstStyle/>
          <a:p>
            <a:pPr>
              <a:defRPr lang="th-TH" sz="1600" b="1">
                <a:solidFill>
                  <a:srgbClr val="0000CC"/>
                </a:solidFill>
              </a:defRPr>
            </a:pPr>
            <a:endParaRPr lang="th-TH"/>
          </a:p>
        </c:txPr>
        <c:crossAx val="62345216"/>
        <c:crosses val="autoZero"/>
        <c:auto val="1"/>
        <c:lblAlgn val="ctr"/>
        <c:lblOffset val="100"/>
      </c:catAx>
      <c:valAx>
        <c:axId val="62345216"/>
        <c:scaling>
          <c:orientation val="minMax"/>
          <c:max val="100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lang="th-TH" b="1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pPr>
            <a:endParaRPr lang="th-TH"/>
          </a:p>
        </c:txPr>
        <c:crossAx val="62343424"/>
        <c:crosses val="autoZero"/>
        <c:crossBetween val="between"/>
        <c:majorUnit val="10"/>
      </c:valAx>
    </c:plotArea>
    <c:plotVisOnly val="1"/>
  </c:chart>
  <c:txPr>
    <a:bodyPr/>
    <a:lstStyle/>
    <a:p>
      <a:pPr>
        <a:defRPr sz="1800"/>
      </a:pPr>
      <a:endParaRPr lang="th-TH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layout/>
    </c:title>
    <c:view3D>
      <c:rAngAx val="1"/>
    </c:view3D>
    <c:plotArea>
      <c:layout>
        <c:manualLayout>
          <c:layoutTarget val="inner"/>
          <c:xMode val="edge"/>
          <c:yMode val="edge"/>
          <c:x val="5.265118442473174E-2"/>
          <c:y val="9.942369503277336E-2"/>
          <c:w val="0.92652260872454217"/>
          <c:h val="0.69356295703678761"/>
        </c:manualLayout>
      </c:layout>
      <c:bar3DChart>
        <c:barDir val="col"/>
        <c:grouping val="clustered"/>
        <c:ser>
          <c:idx val="0"/>
          <c:order val="0"/>
          <c:tx>
            <c:v>ผลการเบิกจ่าย ณ  24 มีนาคม 2557</c:v>
          </c:tx>
          <c:spPr>
            <a:solidFill>
              <a:srgbClr val="008000"/>
            </a:solidFill>
          </c:spPr>
          <c:dPt>
            <c:idx val="10"/>
            <c:spPr>
              <a:solidFill>
                <a:srgbClr val="FF0000"/>
              </a:solidFill>
            </c:spPr>
          </c:dPt>
          <c:dPt>
            <c:idx val="11"/>
            <c:spPr>
              <a:solidFill>
                <a:srgbClr val="FF0000"/>
              </a:solidFill>
            </c:spPr>
          </c:dPt>
          <c:dPt>
            <c:idx val="12"/>
            <c:spPr>
              <a:solidFill>
                <a:srgbClr val="FF0000"/>
              </a:solidFill>
            </c:spPr>
          </c:dPt>
          <c:dPt>
            <c:idx val="13"/>
            <c:spPr>
              <a:solidFill>
                <a:srgbClr val="FF0000"/>
              </a:solidFill>
            </c:spPr>
          </c:dPt>
          <c:dPt>
            <c:idx val="14"/>
            <c:spPr>
              <a:solidFill>
                <a:srgbClr val="FF0000"/>
              </a:solidFill>
            </c:spPr>
          </c:dPt>
          <c:dPt>
            <c:idx val="15"/>
            <c:spPr>
              <a:solidFill>
                <a:srgbClr val="FF0000"/>
              </a:solidFill>
            </c:spPr>
          </c:dPt>
          <c:dLbls>
            <c:showVal val="1"/>
          </c:dLbls>
          <c:cat>
            <c:strRef>
              <c:f>Sheet1!$B$2:$B$17</c:f>
              <c:strCache>
                <c:ptCount val="16"/>
                <c:pt idx="0">
                  <c:v>สจจ. </c:v>
                </c:pt>
                <c:pt idx="1">
                  <c:v>ชคบ.พัฒนาลุ่มน้ำก่ำ</c:v>
                </c:pt>
                <c:pt idx="2">
                  <c:v>คป.เลย</c:v>
                </c:pt>
                <c:pt idx="3">
                  <c:v>ชคน.5</c:v>
                </c:pt>
                <c:pt idx="4">
                  <c:v>คป.หนองบัวลำภู</c:v>
                </c:pt>
                <c:pt idx="5">
                  <c:v>สชป.5</c:v>
                </c:pt>
                <c:pt idx="6">
                  <c:v>คป.หนองคาย</c:v>
                </c:pt>
                <c:pt idx="7">
                  <c:v>โครงการก่อสร้าง 5</c:v>
                </c:pt>
                <c:pt idx="8">
                  <c:v>คบ.น้ำอูน </c:v>
                </c:pt>
                <c:pt idx="9">
                  <c:v>คป.บึงกาฬ</c:v>
                </c:pt>
                <c:pt idx="10">
                  <c:v>คบ.ห้วยหลวง</c:v>
                </c:pt>
                <c:pt idx="11">
                  <c:v>ศูนย์ฯ ภูพาน</c:v>
                </c:pt>
                <c:pt idx="12">
                  <c:v>คป.สกลนคร</c:v>
                </c:pt>
                <c:pt idx="13">
                  <c:v>คบ.ห้วยโมง</c:v>
                </c:pt>
                <c:pt idx="14">
                  <c:v>คป.อุดรธานี</c:v>
                </c:pt>
                <c:pt idx="15">
                  <c:v>คบ.ฝายกุมภวาปี</c:v>
                </c:pt>
              </c:strCache>
            </c:strRef>
          </c:cat>
          <c:val>
            <c:numRef>
              <c:f>Sheet1!$E$2:$E$17</c:f>
              <c:numCache>
                <c:formatCode>General</c:formatCode>
                <c:ptCount val="16"/>
                <c:pt idx="0">
                  <c:v>87.89</c:v>
                </c:pt>
                <c:pt idx="1">
                  <c:v>57.99</c:v>
                </c:pt>
                <c:pt idx="2">
                  <c:v>45.81</c:v>
                </c:pt>
                <c:pt idx="3">
                  <c:v>41.91</c:v>
                </c:pt>
                <c:pt idx="4">
                  <c:v>38.5</c:v>
                </c:pt>
                <c:pt idx="5">
                  <c:v>35.53</c:v>
                </c:pt>
                <c:pt idx="6">
                  <c:v>29.65000000000002</c:v>
                </c:pt>
                <c:pt idx="7">
                  <c:v>28.72</c:v>
                </c:pt>
                <c:pt idx="8">
                  <c:v>25.85</c:v>
                </c:pt>
                <c:pt idx="9">
                  <c:v>23.29</c:v>
                </c:pt>
                <c:pt idx="10">
                  <c:v>20.67</c:v>
                </c:pt>
                <c:pt idx="11">
                  <c:v>13.35000000000001</c:v>
                </c:pt>
                <c:pt idx="12">
                  <c:v>9.9600000000000026</c:v>
                </c:pt>
                <c:pt idx="13">
                  <c:v>7.42</c:v>
                </c:pt>
                <c:pt idx="14">
                  <c:v>5.4300000000000024</c:v>
                </c:pt>
                <c:pt idx="15">
                  <c:v>4.72</c:v>
                </c:pt>
              </c:numCache>
            </c:numRef>
          </c:val>
        </c:ser>
        <c:shape val="cylinder"/>
        <c:axId val="34298880"/>
        <c:axId val="34321152"/>
        <c:axId val="0"/>
      </c:bar3DChart>
      <c:catAx>
        <c:axId val="34298880"/>
        <c:scaling>
          <c:orientation val="minMax"/>
        </c:scaling>
        <c:axPos val="b"/>
        <c:tickLblPos val="nextTo"/>
        <c:crossAx val="34321152"/>
        <c:crosses val="autoZero"/>
        <c:auto val="1"/>
        <c:lblAlgn val="ctr"/>
        <c:lblOffset val="100"/>
      </c:catAx>
      <c:valAx>
        <c:axId val="34321152"/>
        <c:scaling>
          <c:orientation val="minMax"/>
          <c:max val="100"/>
        </c:scaling>
        <c:axPos val="l"/>
        <c:majorGridlines/>
        <c:numFmt formatCode="General" sourceLinked="1"/>
        <c:tickLblPos val="nextTo"/>
        <c:crossAx val="34298880"/>
        <c:crosses val="autoZero"/>
        <c:crossBetween val="between"/>
      </c:valAx>
    </c:plotArea>
    <c:plotVisOnly val="1"/>
  </c:chart>
  <c:txPr>
    <a:bodyPr/>
    <a:lstStyle/>
    <a:p>
      <a:pPr>
        <a:defRPr sz="1600"/>
      </a:pPr>
      <a:endParaRPr lang="th-TH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style val="3"/>
  <c:chart>
    <c:autoTitleDeleted val="1"/>
    <c:view3D>
      <c:rAngAx val="1"/>
    </c:view3D>
    <c:sideWall>
      <c:spPr>
        <a:gradFill flip="none" rotWithShape="1">
          <a:gsLst>
            <a:gs pos="0">
              <a:schemeClr val="bg2">
                <a:lumMod val="5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</c:spPr>
    </c:sideWall>
    <c:backWall>
      <c:spPr>
        <a:gradFill flip="none" rotWithShape="1">
          <a:gsLst>
            <a:gs pos="0">
              <a:schemeClr val="bg2">
                <a:lumMod val="5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ln w="19050">
          <a:solidFill>
            <a:srgbClr val="00206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FF9933"/>
            </a:solidFill>
          </c:spPr>
          <c:dPt>
            <c:idx val="0"/>
            <c:spPr>
              <a:solidFill>
                <a:srgbClr val="008000"/>
              </a:solidFill>
            </c:spPr>
          </c:dPt>
          <c:dPt>
            <c:idx val="1"/>
            <c:spPr>
              <a:solidFill>
                <a:srgbClr val="008000"/>
              </a:solidFill>
            </c:spPr>
          </c:dPt>
          <c:dPt>
            <c:idx val="2"/>
            <c:spPr>
              <a:solidFill>
                <a:srgbClr val="008000"/>
              </a:solidFill>
            </c:spPr>
          </c:dPt>
          <c:dPt>
            <c:idx val="3"/>
            <c:spPr>
              <a:solidFill>
                <a:srgbClr val="008000"/>
              </a:solidFill>
            </c:spPr>
          </c:dPt>
          <c:dPt>
            <c:idx val="4"/>
            <c:spPr>
              <a:solidFill>
                <a:srgbClr val="008000"/>
              </a:solidFill>
            </c:spPr>
          </c:dPt>
          <c:dPt>
            <c:idx val="5"/>
            <c:spPr>
              <a:solidFill>
                <a:srgbClr val="008000"/>
              </a:solidFill>
            </c:spPr>
          </c:dPt>
          <c:dPt>
            <c:idx val="6"/>
            <c:spPr>
              <a:solidFill>
                <a:srgbClr val="008000"/>
              </a:solidFill>
            </c:spPr>
          </c:dPt>
          <c:dPt>
            <c:idx val="7"/>
            <c:spPr>
              <a:solidFill>
                <a:srgbClr val="008000"/>
              </a:solidFill>
            </c:spPr>
          </c:dPt>
          <c:dPt>
            <c:idx val="8"/>
            <c:spPr>
              <a:solidFill>
                <a:srgbClr val="008000"/>
              </a:solidFill>
            </c:spPr>
          </c:dPt>
          <c:dPt>
            <c:idx val="9"/>
            <c:spPr>
              <a:solidFill>
                <a:srgbClr val="FF0000"/>
              </a:solidFill>
            </c:spPr>
          </c:dPt>
          <c:dPt>
            <c:idx val="10"/>
            <c:spPr>
              <a:solidFill>
                <a:srgbClr val="FF0000"/>
              </a:solidFill>
            </c:spPr>
          </c:dPt>
          <c:dPt>
            <c:idx val="11"/>
            <c:spPr>
              <a:solidFill>
                <a:srgbClr val="FF0000"/>
              </a:solidFill>
            </c:spPr>
          </c:dPt>
          <c:dPt>
            <c:idx val="12"/>
            <c:spPr>
              <a:solidFill>
                <a:srgbClr val="FF0000"/>
              </a:solidFill>
            </c:spPr>
          </c:dPt>
          <c:dLbls>
            <c:dLbl>
              <c:idx val="8"/>
              <c:layout>
                <c:manualLayout>
                  <c:x val="2.7777777777777861E-3"/>
                  <c:y val="-2.7936312406762382E-2"/>
                </c:manualLayout>
              </c:layout>
              <c:showVal val="1"/>
            </c:dLbl>
            <c:dLbl>
              <c:idx val="9"/>
              <c:layout>
                <c:manualLayout>
                  <c:x val="6.9444444444444519E-3"/>
                  <c:y val="-1.5237988585506712E-2"/>
                </c:manualLayout>
              </c:layout>
              <c:showVal val="1"/>
            </c:dLbl>
            <c:dLbl>
              <c:idx val="10"/>
              <c:layout>
                <c:manualLayout>
                  <c:x val="1.1111111111111125E-2"/>
                  <c:y val="7.6189942927533593E-3"/>
                </c:manualLayout>
              </c:layout>
              <c:showVal val="1"/>
            </c:dLbl>
            <c:dLbl>
              <c:idx val="11"/>
              <c:layout>
                <c:manualLayout>
                  <c:x val="4.1666666666666683E-3"/>
                  <c:y val="0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2.5396647642511212E-3"/>
                </c:manualLayout>
              </c:layout>
              <c:showVal val="1"/>
            </c:dLbl>
            <c:txPr>
              <a:bodyPr/>
              <a:lstStyle/>
              <a:p>
                <a:pPr>
                  <a:defRPr lang="th-TH" b="1">
                    <a:solidFill>
                      <a:srgbClr val="0000CC"/>
                    </a:solidFill>
                    <a:latin typeface="Angsana New" pitchFamily="18" charset="-34"/>
                    <a:cs typeface="Angsana New" pitchFamily="18" charset="-34"/>
                  </a:defRPr>
                </a:pPr>
                <a:endParaRPr lang="th-TH"/>
              </a:p>
            </c:txPr>
            <c:showVal val="1"/>
          </c:dLbls>
          <c:cat>
            <c:strRef>
              <c:f>Sheet1!$A$2:$A$14</c:f>
              <c:strCache>
                <c:ptCount val="13"/>
                <c:pt idx="0">
                  <c:v>คป.เลย</c:v>
                </c:pt>
                <c:pt idx="1">
                  <c:v>คป.หนองบัวลำภู</c:v>
                </c:pt>
                <c:pt idx="2">
                  <c:v>คบ.ห้วยหลวง</c:v>
                </c:pt>
                <c:pt idx="3">
                  <c:v>สชป.5</c:v>
                </c:pt>
                <c:pt idx="4">
                  <c:v>โครงการก่อสร้าง 5</c:v>
                </c:pt>
                <c:pt idx="5">
                  <c:v>คป.หนองคาย</c:v>
                </c:pt>
                <c:pt idx="6">
                  <c:v>คป.บึงกาฬ</c:v>
                </c:pt>
                <c:pt idx="7">
                  <c:v>คบ.น้ำอูน </c:v>
                </c:pt>
                <c:pt idx="8">
                  <c:v>คป.สกลนคร</c:v>
                </c:pt>
                <c:pt idx="9">
                  <c:v>ศูนย์ฯ ภูพาน</c:v>
                </c:pt>
                <c:pt idx="10">
                  <c:v>คบ.ห้วยโมง</c:v>
                </c:pt>
                <c:pt idx="11">
                  <c:v>คป.อุดรธานี</c:v>
                </c:pt>
                <c:pt idx="12">
                  <c:v>คบ.ฝายกุมภวาปี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47.27</c:v>
                </c:pt>
                <c:pt idx="1">
                  <c:v>39.449999999999996</c:v>
                </c:pt>
                <c:pt idx="2">
                  <c:v>33.94</c:v>
                </c:pt>
                <c:pt idx="3">
                  <c:v>33.910000000000004</c:v>
                </c:pt>
                <c:pt idx="4">
                  <c:v>33.090000000000003</c:v>
                </c:pt>
                <c:pt idx="5">
                  <c:v>31.630000000000017</c:v>
                </c:pt>
                <c:pt idx="6">
                  <c:v>25.959999999999987</c:v>
                </c:pt>
                <c:pt idx="7">
                  <c:v>25.85</c:v>
                </c:pt>
                <c:pt idx="8">
                  <c:v>23.27</c:v>
                </c:pt>
                <c:pt idx="9">
                  <c:v>15.54</c:v>
                </c:pt>
                <c:pt idx="10">
                  <c:v>12.33</c:v>
                </c:pt>
                <c:pt idx="11">
                  <c:v>6.67</c:v>
                </c:pt>
                <c:pt idx="12">
                  <c:v>4.9800000000000004</c:v>
                </c:pt>
              </c:numCache>
            </c:numRef>
          </c:val>
        </c:ser>
        <c:dLbls>
          <c:showVal val="1"/>
        </c:dLbls>
        <c:shape val="cylinder"/>
        <c:axId val="99025280"/>
        <c:axId val="99027584"/>
        <c:axId val="0"/>
      </c:bar3DChart>
      <c:catAx>
        <c:axId val="99025280"/>
        <c:scaling>
          <c:orientation val="minMax"/>
        </c:scaling>
        <c:axPos val="b"/>
        <c:tickLblPos val="nextTo"/>
        <c:txPr>
          <a:bodyPr/>
          <a:lstStyle/>
          <a:p>
            <a:pPr>
              <a:defRPr lang="th-TH" sz="1600" b="1">
                <a:solidFill>
                  <a:srgbClr val="0000CC"/>
                </a:solidFill>
              </a:defRPr>
            </a:pPr>
            <a:endParaRPr lang="th-TH"/>
          </a:p>
        </c:txPr>
        <c:crossAx val="99027584"/>
        <c:crosses val="autoZero"/>
        <c:auto val="1"/>
        <c:lblAlgn val="ctr"/>
        <c:lblOffset val="100"/>
      </c:catAx>
      <c:valAx>
        <c:axId val="99027584"/>
        <c:scaling>
          <c:orientation val="minMax"/>
          <c:max val="100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lang="th-TH" b="1">
                <a:solidFill>
                  <a:schemeClr val="tx1"/>
                </a:solidFill>
                <a:latin typeface="Angsana New" pitchFamily="18" charset="-34"/>
                <a:cs typeface="Angsana New" pitchFamily="18" charset="-34"/>
              </a:defRPr>
            </a:pPr>
            <a:endParaRPr lang="th-TH"/>
          </a:p>
        </c:txPr>
        <c:crossAx val="99025280"/>
        <c:crosses val="autoZero"/>
        <c:crossBetween val="between"/>
        <c:majorUnit val="10"/>
      </c:valAx>
    </c:plotArea>
    <c:plotVisOnly val="1"/>
  </c:chart>
  <c:txPr>
    <a:bodyPr/>
    <a:lstStyle/>
    <a:p>
      <a:pPr>
        <a:defRPr sz="1800"/>
      </a:pPr>
      <a:endParaRPr lang="th-TH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</cdr:x>
      <cdr:y>0</cdr:y>
    </cdr:from>
    <cdr:to>
      <cdr:x>0.088</cdr:x>
      <cdr:y>0.06255</cdr:y>
    </cdr:to>
    <cdr:sp macro="" textlink="">
      <cdr:nvSpPr>
        <cdr:cNvPr id="4" name="สี่เหลี่ยมผืนผ้า 12"/>
        <cdr:cNvSpPr/>
      </cdr:nvSpPr>
      <cdr:spPr>
        <a:xfrm xmlns:a="http://schemas.openxmlformats.org/drawingml/2006/main">
          <a:off x="71438" y="-71438"/>
          <a:ext cx="714380" cy="299400"/>
        </a:xfrm>
        <a:prstGeom xmlns:a="http://schemas.openxmlformats.org/drawingml/2006/main" prst="rect">
          <a:avLst/>
        </a:prstGeom>
        <a:solidFill xmlns:a="http://schemas.openxmlformats.org/drawingml/2006/main">
          <a:srgbClr val="7DDDFF"/>
        </a:solidFill>
        <a:ln xmlns:a="http://schemas.openxmlformats.org/drawingml/2006/main" w="9525" cap="flat" cmpd="sng" algn="ctr">
          <a:noFill/>
          <a:prstDash val="solid"/>
        </a:ln>
        <a:effectLst xmlns:a="http://schemas.openxmlformats.org/drawingml/2006/main">
          <a:outerShdw blurRad="57785" dist="33020" dir="3180000" algn="ctr">
            <a:srgbClr val="000000">
              <a:alpha val="30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rightRoom" dir="t">
            <a:rot lat="0" lon="0" rev="600000"/>
          </a:lightRig>
        </a:scene3d>
        <a:sp3d xmlns:a="http://schemas.openxmlformats.org/drawingml/2006/main" prstMaterial="metal">
          <a:bevelT w="38100" h="57150" prst="angle"/>
        </a:sp3d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anchor="ctr" anchorCtr="1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th-TH" sz="1800" baseline="0" dirty="0">
              <a:latin typeface="Angsana New" pitchFamily="18" charset="-34"/>
              <a:cs typeface="Angsana New" pitchFamily="18" charset="-34"/>
            </a:rPr>
            <a:t>ร้อยละ </a:t>
          </a:r>
          <a:endParaRPr lang="th-TH" sz="1800" dirty="0">
            <a:latin typeface="Angsana New" pitchFamily="18" charset="-34"/>
            <a:cs typeface="Angsana New" pitchFamily="18" charset="-34"/>
          </a:endParaRPr>
        </a:p>
      </cdr:txBody>
    </cdr:sp>
  </cdr:relSizeAnchor>
  <cdr:relSizeAnchor xmlns:cdr="http://schemas.openxmlformats.org/drawingml/2006/chartDrawing">
    <cdr:from>
      <cdr:x>0.05468</cdr:x>
      <cdr:y>0.56945</cdr:y>
    </cdr:from>
    <cdr:to>
      <cdr:x>0.97469</cdr:x>
      <cdr:y>0.56978</cdr:y>
    </cdr:to>
    <cdr:sp macro="" textlink="">
      <cdr:nvSpPr>
        <cdr:cNvPr id="10" name="Straight Connector 9"/>
        <cdr:cNvSpPr/>
      </cdr:nvSpPr>
      <cdr:spPr>
        <a:xfrm xmlns:a="http://schemas.openxmlformats.org/drawingml/2006/main">
          <a:off x="500034" y="2928958"/>
          <a:ext cx="8412571" cy="1697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th-TH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0.008</cdr:x>
      <cdr:y>0</cdr:y>
    </cdr:from>
    <cdr:to>
      <cdr:x>0.088</cdr:x>
      <cdr:y>0.06255</cdr:y>
    </cdr:to>
    <cdr:sp macro="" textlink="">
      <cdr:nvSpPr>
        <cdr:cNvPr id="4" name="สี่เหลี่ยมผืนผ้า 12"/>
        <cdr:cNvSpPr/>
      </cdr:nvSpPr>
      <cdr:spPr>
        <a:xfrm xmlns:a="http://schemas.openxmlformats.org/drawingml/2006/main">
          <a:off x="71438" y="-71438"/>
          <a:ext cx="714380" cy="299400"/>
        </a:xfrm>
        <a:prstGeom xmlns:a="http://schemas.openxmlformats.org/drawingml/2006/main" prst="rect">
          <a:avLst/>
        </a:prstGeom>
        <a:solidFill xmlns:a="http://schemas.openxmlformats.org/drawingml/2006/main">
          <a:srgbClr val="7DDDFF"/>
        </a:solidFill>
        <a:ln xmlns:a="http://schemas.openxmlformats.org/drawingml/2006/main" w="9525" cap="flat" cmpd="sng" algn="ctr">
          <a:noFill/>
          <a:prstDash val="solid"/>
        </a:ln>
        <a:effectLst xmlns:a="http://schemas.openxmlformats.org/drawingml/2006/main">
          <a:outerShdw blurRad="57785" dist="33020" dir="3180000" algn="ctr">
            <a:srgbClr val="000000">
              <a:alpha val="30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rightRoom" dir="t">
            <a:rot lat="0" lon="0" rev="600000"/>
          </a:lightRig>
        </a:scene3d>
        <a:sp3d xmlns:a="http://schemas.openxmlformats.org/drawingml/2006/main" prstMaterial="metal">
          <a:bevelT w="38100" h="57150" prst="angle"/>
        </a:sp3d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anchor="ctr" anchorCtr="1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th-TH" sz="1800" baseline="0" dirty="0">
              <a:latin typeface="Angsana New" pitchFamily="18" charset="-34"/>
              <a:cs typeface="Angsana New" pitchFamily="18" charset="-34"/>
            </a:rPr>
            <a:t>ร้อยละ </a:t>
          </a:r>
          <a:endParaRPr lang="th-TH" sz="1800" dirty="0">
            <a:latin typeface="Angsana New" pitchFamily="18" charset="-34"/>
            <a:cs typeface="Angsana New" pitchFamily="18" charset="-34"/>
          </a:endParaRPr>
        </a:p>
      </cdr:txBody>
    </cdr:sp>
  </cdr:relSizeAnchor>
  <cdr:relSizeAnchor xmlns:cdr="http://schemas.openxmlformats.org/drawingml/2006/chartDrawing">
    <cdr:from>
      <cdr:x>0.05468</cdr:x>
      <cdr:y>0.58571</cdr:y>
    </cdr:from>
    <cdr:to>
      <cdr:x>0.97469</cdr:x>
      <cdr:y>0.58604</cdr:y>
    </cdr:to>
    <cdr:sp macro="" textlink="">
      <cdr:nvSpPr>
        <cdr:cNvPr id="10" name="Straight Connector 9"/>
        <cdr:cNvSpPr/>
      </cdr:nvSpPr>
      <cdr:spPr>
        <a:xfrm xmlns:a="http://schemas.openxmlformats.org/drawingml/2006/main">
          <a:off x="500034" y="2928958"/>
          <a:ext cx="8412571" cy="165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th-TH"/>
        </a:p>
      </cdr:txBody>
    </cdr:sp>
  </cdr:relSizeAnchor>
  <cdr:relSizeAnchor xmlns:cdr="http://schemas.openxmlformats.org/drawingml/2006/chartDrawing">
    <cdr:from>
      <cdr:x>0.61719</cdr:x>
      <cdr:y>0.06944</cdr:y>
    </cdr:from>
    <cdr:to>
      <cdr:x>0.96094</cdr:x>
      <cdr:y>0.20833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643570" y="357190"/>
          <a:ext cx="3143272" cy="714380"/>
        </a:xfrm>
        <a:prstGeom xmlns:a="http://schemas.openxmlformats.org/drawingml/2006/main" prst="rect">
          <a:avLst/>
        </a:prstGeom>
        <a:solidFill xmlns:a="http://schemas.openxmlformats.org/drawingml/2006/main">
          <a:sysClr val="windowText" lastClr="000000"/>
        </a:solidFill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txBody>
        <a:bodyPr xmlns:a="http://schemas.openxmlformats.org/drawingml/2006/main" wrap="square" rtlCol="0"/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ngsana New" pitchFamily="18" charset="-34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ngsana New" pitchFamily="18" charset="-34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ngsana New" pitchFamily="18" charset="-34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ngsana New" pitchFamily="18" charset="-34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ngsana New" pitchFamily="18" charset="-34"/>
            </a:defRPr>
          </a:lvl5pPr>
          <a:lvl6pPr marL="22860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ngsana New" pitchFamily="18" charset="-34"/>
            </a:defRPr>
          </a:lvl6pPr>
          <a:lvl7pPr marL="27432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ngsana New" pitchFamily="18" charset="-34"/>
            </a:defRPr>
          </a:lvl7pPr>
          <a:lvl8pPr marL="32004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ngsana New" pitchFamily="18" charset="-34"/>
            </a:defRPr>
          </a:lvl8pPr>
          <a:lvl9pPr marL="36576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ngsana New" pitchFamily="18" charset="-34"/>
            </a:defRPr>
          </a:lvl9pPr>
        </a:lstStyle>
        <a:p xmlns:a="http://schemas.openxmlformats.org/drawingml/2006/main">
          <a:r>
            <a:rPr lang="th-TH" sz="1800" dirty="0" smtClean="0">
              <a:solidFill>
                <a:srgbClr val="FFC000"/>
              </a:solidFill>
              <a:latin typeface="Angsana New" pitchFamily="18" charset="-34"/>
              <a:cs typeface="Angsana New" pitchFamily="18" charset="-34"/>
            </a:rPr>
            <a:t>      </a:t>
          </a:r>
          <a:r>
            <a:rPr lang="th-TH" sz="18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rPr>
            <a:t>สูงกว่าเป้าหมายกรมเดือนมีนาคม  (</a:t>
          </a:r>
          <a:r>
            <a:rPr lang="en-US" sz="18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rPr>
            <a:t>22.00%</a:t>
          </a:r>
          <a:r>
            <a:rPr lang="th-TH" sz="18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rPr>
            <a:t>)</a:t>
          </a:r>
        </a:p>
        <a:p xmlns:a="http://schemas.openxmlformats.org/drawingml/2006/main">
          <a:r>
            <a:rPr lang="th-TH" sz="1800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rPr>
            <a:t>      </a:t>
          </a:r>
          <a:r>
            <a:rPr lang="th-TH" sz="18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rPr>
            <a:t>ต่ำกว่าเป้าหมายกรม (</a:t>
          </a:r>
          <a:r>
            <a:rPr lang="en-US" sz="18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rPr>
            <a:t>22.00%</a:t>
          </a:r>
          <a:r>
            <a:rPr lang="th-TH" sz="1800" b="1" dirty="0" smtClean="0">
              <a:solidFill>
                <a:srgbClr val="FFFF00"/>
              </a:solidFill>
              <a:latin typeface="Angsana New" pitchFamily="18" charset="-34"/>
              <a:cs typeface="Angsana New" pitchFamily="18" charset="-34"/>
            </a:rPr>
            <a:t>)</a:t>
          </a:r>
          <a:endParaRPr lang="th-TH" sz="1800" b="1" dirty="0">
            <a:solidFill>
              <a:srgbClr val="FFFF00"/>
            </a:solidFill>
            <a:latin typeface="Angsana New" pitchFamily="18" charset="-34"/>
            <a:cs typeface="Angsana New" pitchFamily="18" charset="-34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4" y="8"/>
            <a:ext cx="3077007" cy="468449"/>
          </a:xfrm>
          <a:prstGeom prst="rect">
            <a:avLst/>
          </a:prstGeom>
        </p:spPr>
        <p:txBody>
          <a:bodyPr vert="horz" lIns="93557" tIns="46778" rIns="93557" bIns="46778" rtlCol="0"/>
          <a:lstStyle>
            <a:lvl1pPr algn="l">
              <a:defRPr sz="11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quarter" idx="1"/>
          </p:nvPr>
        </p:nvSpPr>
        <p:spPr>
          <a:xfrm>
            <a:off x="4023786" y="8"/>
            <a:ext cx="3077007" cy="468449"/>
          </a:xfrm>
          <a:prstGeom prst="rect">
            <a:avLst/>
          </a:prstGeom>
        </p:spPr>
        <p:txBody>
          <a:bodyPr vert="horz" lIns="93557" tIns="46778" rIns="93557" bIns="46778" rtlCol="0"/>
          <a:lstStyle>
            <a:lvl1pPr algn="r">
              <a:defRPr sz="1100"/>
            </a:lvl1pPr>
          </a:lstStyle>
          <a:p>
            <a:pPr>
              <a:defRPr/>
            </a:pPr>
            <a:fld id="{CE858C9C-EC80-4A08-A66C-E6F670896B74}" type="datetimeFigureOut">
              <a:rPr lang="th-TH"/>
              <a:pPr>
                <a:defRPr/>
              </a:pPr>
              <a:t>03/04/57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4" y="8917038"/>
            <a:ext cx="3077007" cy="469950"/>
          </a:xfrm>
          <a:prstGeom prst="rect">
            <a:avLst/>
          </a:prstGeom>
        </p:spPr>
        <p:txBody>
          <a:bodyPr vert="horz" lIns="93557" tIns="46778" rIns="93557" bIns="4677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4023786" y="8917038"/>
            <a:ext cx="3077007" cy="469950"/>
          </a:xfrm>
          <a:prstGeom prst="rect">
            <a:avLst/>
          </a:prstGeom>
        </p:spPr>
        <p:txBody>
          <a:bodyPr vert="horz" lIns="93557" tIns="46778" rIns="93557" bIns="46778" rtlCol="0" anchor="b"/>
          <a:lstStyle>
            <a:lvl1pPr algn="r">
              <a:defRPr sz="1100"/>
            </a:lvl1pPr>
          </a:lstStyle>
          <a:p>
            <a:pPr>
              <a:defRPr/>
            </a:pPr>
            <a:fld id="{576A731E-3944-4532-A90C-B3E60D0CA151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8"/>
            <a:ext cx="3077007" cy="468449"/>
          </a:xfrm>
          <a:prstGeom prst="rect">
            <a:avLst/>
          </a:prstGeom>
        </p:spPr>
        <p:txBody>
          <a:bodyPr vert="horz" lIns="93557" tIns="46778" rIns="93557" bIns="4677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786" y="8"/>
            <a:ext cx="3077007" cy="468449"/>
          </a:xfrm>
          <a:prstGeom prst="rect">
            <a:avLst/>
          </a:prstGeom>
        </p:spPr>
        <p:txBody>
          <a:bodyPr vert="horz" lIns="93557" tIns="46778" rIns="93557" bIns="4677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fld id="{B28A4D5D-2459-4BF9-B235-C98DCD201D5C}" type="datetimeFigureOut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3325" y="704850"/>
            <a:ext cx="4695825" cy="3521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557" tIns="46778" rIns="93557" bIns="4677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080" y="4459275"/>
            <a:ext cx="5682317" cy="4225039"/>
          </a:xfrm>
          <a:prstGeom prst="rect">
            <a:avLst/>
          </a:prstGeom>
        </p:spPr>
        <p:txBody>
          <a:bodyPr vert="horz" lIns="93557" tIns="46778" rIns="93557" bIns="4677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8917038"/>
            <a:ext cx="3077007" cy="469950"/>
          </a:xfrm>
          <a:prstGeom prst="rect">
            <a:avLst/>
          </a:prstGeom>
        </p:spPr>
        <p:txBody>
          <a:bodyPr vert="horz" lIns="93557" tIns="46778" rIns="93557" bIns="4677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786" y="8917038"/>
            <a:ext cx="3077007" cy="469950"/>
          </a:xfrm>
          <a:prstGeom prst="rect">
            <a:avLst/>
          </a:prstGeom>
        </p:spPr>
        <p:txBody>
          <a:bodyPr vert="horz" lIns="93557" tIns="46778" rIns="93557" bIns="4677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cs typeface="+mn-cs"/>
              </a:defRPr>
            </a:lvl1pPr>
          </a:lstStyle>
          <a:p>
            <a:pPr>
              <a:defRPr/>
            </a:pPr>
            <a:fld id="{F05D59BD-6EA2-46E7-9E54-0F4813CF61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6.png"/><Relationship Id="rId11" Type="http://schemas.openxmlformats.org/officeDocument/2006/relationships/image" Target="../media/image11.png"/><Relationship Id="rId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2228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ภาพนิ่งชื่อเรื่อ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3" name="Rectangle 127"/>
          <p:cNvSpPr>
            <a:spLocks noChangeArrowheads="1"/>
          </p:cNvSpPr>
          <p:nvPr/>
        </p:nvSpPr>
        <p:spPr bwMode="gray">
          <a:xfrm>
            <a:off x="0" y="0"/>
            <a:ext cx="9144000" cy="18288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h-TH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52400" y="381000"/>
            <a:ext cx="6838950" cy="3365500"/>
            <a:chOff x="664" y="1951"/>
            <a:chExt cx="4308" cy="2120"/>
          </a:xfrm>
        </p:grpSpPr>
        <p:sp>
          <p:nvSpPr>
            <p:cNvPr id="4112" name="Freeform 16"/>
            <p:cNvSpPr>
              <a:spLocks/>
            </p:cNvSpPr>
            <p:nvPr/>
          </p:nvSpPr>
          <p:spPr bwMode="invGray">
            <a:xfrm>
              <a:off x="743" y="2045"/>
              <a:ext cx="1267" cy="1938"/>
            </a:xfrm>
            <a:custGeom>
              <a:avLst/>
              <a:gdLst/>
              <a:ahLst/>
              <a:cxnLst>
                <a:cxn ang="0">
                  <a:pos x="116" y="258"/>
                </a:cxn>
                <a:cxn ang="0">
                  <a:pos x="320" y="210"/>
                </a:cxn>
                <a:cxn ang="0">
                  <a:pos x="434" y="240"/>
                </a:cxn>
                <a:cxn ang="0">
                  <a:pos x="416" y="444"/>
                </a:cxn>
                <a:cxn ang="0">
                  <a:pos x="272" y="582"/>
                </a:cxn>
                <a:cxn ang="0">
                  <a:pos x="218" y="714"/>
                </a:cxn>
                <a:cxn ang="0">
                  <a:pos x="284" y="964"/>
                </a:cxn>
                <a:cxn ang="0">
                  <a:pos x="316" y="960"/>
                </a:cxn>
                <a:cxn ang="0">
                  <a:pos x="328" y="906"/>
                </a:cxn>
                <a:cxn ang="0">
                  <a:pos x="478" y="1154"/>
                </a:cxn>
                <a:cxn ang="0">
                  <a:pos x="650" y="1200"/>
                </a:cxn>
                <a:cxn ang="0">
                  <a:pos x="794" y="1350"/>
                </a:cxn>
                <a:cxn ang="0">
                  <a:pos x="854" y="1422"/>
                </a:cxn>
                <a:cxn ang="0">
                  <a:pos x="770" y="1608"/>
                </a:cxn>
                <a:cxn ang="0">
                  <a:pos x="916" y="1782"/>
                </a:cxn>
                <a:cxn ang="0">
                  <a:pos x="1034" y="2022"/>
                </a:cxn>
                <a:cxn ang="0">
                  <a:pos x="1094" y="2310"/>
                </a:cxn>
                <a:cxn ang="0">
                  <a:pos x="1194" y="2540"/>
                </a:cxn>
                <a:cxn ang="0">
                  <a:pos x="1280" y="2520"/>
                </a:cxn>
                <a:cxn ang="0">
                  <a:pos x="1244" y="2394"/>
                </a:cxn>
                <a:cxn ang="0">
                  <a:pos x="1288" y="2306"/>
                </a:cxn>
                <a:cxn ang="0">
                  <a:pos x="1368" y="2228"/>
                </a:cxn>
                <a:cxn ang="0">
                  <a:pos x="1448" y="2076"/>
                </a:cxn>
                <a:cxn ang="0">
                  <a:pos x="1568" y="1950"/>
                </a:cxn>
                <a:cxn ang="0">
                  <a:pos x="1622" y="1746"/>
                </a:cxn>
                <a:cxn ang="0">
                  <a:pos x="1552" y="1538"/>
                </a:cxn>
                <a:cxn ang="0">
                  <a:pos x="1376" y="1410"/>
                </a:cxn>
                <a:cxn ang="0">
                  <a:pos x="1104" y="1280"/>
                </a:cxn>
                <a:cxn ang="0">
                  <a:pos x="974" y="1260"/>
                </a:cxn>
                <a:cxn ang="0">
                  <a:pos x="904" y="1268"/>
                </a:cxn>
                <a:cxn ang="0">
                  <a:pos x="794" y="1308"/>
                </a:cxn>
                <a:cxn ang="0">
                  <a:pos x="758" y="1174"/>
                </a:cxn>
                <a:cxn ang="0">
                  <a:pos x="736" y="1062"/>
                </a:cxn>
                <a:cxn ang="0">
                  <a:pos x="632" y="1104"/>
                </a:cxn>
                <a:cxn ang="0">
                  <a:pos x="568" y="950"/>
                </a:cxn>
                <a:cxn ang="0">
                  <a:pos x="740" y="912"/>
                </a:cxn>
                <a:cxn ang="0">
                  <a:pos x="842" y="906"/>
                </a:cxn>
                <a:cxn ang="0">
                  <a:pos x="896" y="900"/>
                </a:cxn>
                <a:cxn ang="0">
                  <a:pos x="1058" y="750"/>
                </a:cxn>
                <a:cxn ang="0">
                  <a:pos x="1184" y="678"/>
                </a:cxn>
                <a:cxn ang="0">
                  <a:pos x="1278" y="636"/>
                </a:cxn>
                <a:cxn ang="0">
                  <a:pos x="1340" y="538"/>
                </a:cxn>
                <a:cxn ang="0">
                  <a:pos x="1288" y="512"/>
                </a:cxn>
                <a:cxn ang="0">
                  <a:pos x="1526" y="456"/>
                </a:cxn>
                <a:cxn ang="0">
                  <a:pos x="1406" y="342"/>
                </a:cxn>
                <a:cxn ang="0">
                  <a:pos x="1328" y="264"/>
                </a:cxn>
                <a:cxn ang="0">
                  <a:pos x="1222" y="364"/>
                </a:cxn>
                <a:cxn ang="0">
                  <a:pos x="1110" y="444"/>
                </a:cxn>
                <a:cxn ang="0">
                  <a:pos x="1022" y="304"/>
                </a:cxn>
                <a:cxn ang="0">
                  <a:pos x="1212" y="240"/>
                </a:cxn>
                <a:cxn ang="0">
                  <a:pos x="1266" y="198"/>
                </a:cxn>
                <a:cxn ang="0">
                  <a:pos x="1328" y="172"/>
                </a:cxn>
                <a:cxn ang="0">
                  <a:pos x="1286" y="144"/>
                </a:cxn>
                <a:cxn ang="0">
                  <a:pos x="1262" y="120"/>
                </a:cxn>
                <a:cxn ang="0">
                  <a:pos x="1202" y="102"/>
                </a:cxn>
                <a:cxn ang="0">
                  <a:pos x="1106" y="136"/>
                </a:cxn>
                <a:cxn ang="0">
                  <a:pos x="950" y="120"/>
                </a:cxn>
                <a:cxn ang="0">
                  <a:pos x="550" y="0"/>
                </a:cxn>
                <a:cxn ang="0">
                  <a:pos x="344" y="32"/>
                </a:cxn>
                <a:cxn ang="0">
                  <a:pos x="290" y="102"/>
                </a:cxn>
                <a:cxn ang="0">
                  <a:pos x="128" y="174"/>
                </a:cxn>
                <a:cxn ang="0">
                  <a:pos x="128" y="216"/>
                </a:cxn>
                <a:cxn ang="0">
                  <a:pos x="2" y="252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invGray">
            <a:xfrm>
              <a:off x="703" y="2230"/>
              <a:ext cx="34" cy="28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0" y="22"/>
                </a:cxn>
                <a:cxn ang="0">
                  <a:pos x="22" y="38"/>
                </a:cxn>
                <a:cxn ang="0">
                  <a:pos x="46" y="26"/>
                </a:cxn>
                <a:cxn ang="0">
                  <a:pos x="30" y="0"/>
                </a:cxn>
                <a:cxn ang="0">
                  <a:pos x="16" y="4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invGray">
            <a:xfrm>
              <a:off x="1010" y="2353"/>
              <a:ext cx="39" cy="3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6" y="44"/>
                </a:cxn>
                <a:cxn ang="0">
                  <a:pos x="42" y="42"/>
                </a:cxn>
                <a:cxn ang="0">
                  <a:pos x="38" y="16"/>
                </a:cxn>
                <a:cxn ang="0">
                  <a:pos x="26" y="2"/>
                </a:cxn>
                <a:cxn ang="0">
                  <a:pos x="12" y="0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invGray">
            <a:xfrm>
              <a:off x="1792" y="2409"/>
              <a:ext cx="98" cy="74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79" y="8"/>
                </a:cxn>
                <a:cxn ang="0">
                  <a:pos x="53" y="24"/>
                </a:cxn>
                <a:cxn ang="0">
                  <a:pos x="39" y="40"/>
                </a:cxn>
                <a:cxn ang="0">
                  <a:pos x="21" y="52"/>
                </a:cxn>
                <a:cxn ang="0">
                  <a:pos x="63" y="82"/>
                </a:cxn>
                <a:cxn ang="0">
                  <a:pos x="79" y="94"/>
                </a:cxn>
                <a:cxn ang="0">
                  <a:pos x="85" y="92"/>
                </a:cxn>
                <a:cxn ang="0">
                  <a:pos x="89" y="86"/>
                </a:cxn>
                <a:cxn ang="0">
                  <a:pos x="97" y="98"/>
                </a:cxn>
                <a:cxn ang="0">
                  <a:pos x="123" y="86"/>
                </a:cxn>
                <a:cxn ang="0">
                  <a:pos x="129" y="74"/>
                </a:cxn>
                <a:cxn ang="0">
                  <a:pos x="101" y="40"/>
                </a:cxn>
                <a:cxn ang="0">
                  <a:pos x="115" y="24"/>
                </a:cxn>
                <a:cxn ang="0">
                  <a:pos x="111" y="4"/>
                </a:cxn>
                <a:cxn ang="0">
                  <a:pos x="97" y="0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invGray">
            <a:xfrm>
              <a:off x="1318" y="2793"/>
              <a:ext cx="158" cy="84"/>
            </a:xfrm>
            <a:custGeom>
              <a:avLst/>
              <a:gdLst/>
              <a:ahLst/>
              <a:cxnLst>
                <a:cxn ang="0">
                  <a:pos x="47" y="12"/>
                </a:cxn>
                <a:cxn ang="0">
                  <a:pos x="17" y="12"/>
                </a:cxn>
                <a:cxn ang="0">
                  <a:pos x="5" y="16"/>
                </a:cxn>
                <a:cxn ang="0">
                  <a:pos x="25" y="52"/>
                </a:cxn>
                <a:cxn ang="0">
                  <a:pos x="51" y="44"/>
                </a:cxn>
                <a:cxn ang="0">
                  <a:pos x="93" y="54"/>
                </a:cxn>
                <a:cxn ang="0">
                  <a:pos x="111" y="60"/>
                </a:cxn>
                <a:cxn ang="0">
                  <a:pos x="133" y="88"/>
                </a:cxn>
                <a:cxn ang="0">
                  <a:pos x="141" y="112"/>
                </a:cxn>
                <a:cxn ang="0">
                  <a:pos x="157" y="100"/>
                </a:cxn>
                <a:cxn ang="0">
                  <a:pos x="169" y="96"/>
                </a:cxn>
                <a:cxn ang="0">
                  <a:pos x="187" y="102"/>
                </a:cxn>
                <a:cxn ang="0">
                  <a:pos x="195" y="80"/>
                </a:cxn>
                <a:cxn ang="0">
                  <a:pos x="153" y="54"/>
                </a:cxn>
                <a:cxn ang="0">
                  <a:pos x="105" y="20"/>
                </a:cxn>
                <a:cxn ang="0">
                  <a:pos x="53" y="26"/>
                </a:cxn>
                <a:cxn ang="0">
                  <a:pos x="47" y="12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invGray">
            <a:xfrm>
              <a:off x="1448" y="2857"/>
              <a:ext cx="99" cy="41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43" y="6"/>
                </a:cxn>
                <a:cxn ang="0">
                  <a:pos x="31" y="30"/>
                </a:cxn>
                <a:cxn ang="0">
                  <a:pos x="15" y="34"/>
                </a:cxn>
                <a:cxn ang="0">
                  <a:pos x="3" y="42"/>
                </a:cxn>
                <a:cxn ang="0">
                  <a:pos x="13" y="54"/>
                </a:cxn>
                <a:cxn ang="0">
                  <a:pos x="133" y="34"/>
                </a:cxn>
                <a:cxn ang="0">
                  <a:pos x="123" y="16"/>
                </a:cxn>
                <a:cxn ang="0">
                  <a:pos x="105" y="8"/>
                </a:cxn>
                <a:cxn ang="0">
                  <a:pos x="101" y="24"/>
                </a:cxn>
                <a:cxn ang="0">
                  <a:pos x="89" y="18"/>
                </a:cxn>
                <a:cxn ang="0">
                  <a:pos x="67" y="14"/>
                </a:cxn>
                <a:cxn ang="0">
                  <a:pos x="57" y="0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invGray">
            <a:xfrm>
              <a:off x="1553" y="2883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invGray">
            <a:xfrm>
              <a:off x="1609" y="2886"/>
              <a:ext cx="12" cy="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16" y="34"/>
                </a:cxn>
                <a:cxn ang="0">
                  <a:pos x="12" y="18"/>
                </a:cxn>
                <a:cxn ang="0">
                  <a:pos x="16" y="6"/>
                </a:cxn>
                <a:cxn ang="0">
                  <a:pos x="14" y="0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invGray">
            <a:xfrm>
              <a:off x="1426" y="2040"/>
              <a:ext cx="180" cy="88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24" y="31"/>
                </a:cxn>
                <a:cxn ang="0">
                  <a:pos x="6" y="37"/>
                </a:cxn>
                <a:cxn ang="0">
                  <a:pos x="0" y="39"/>
                </a:cxn>
                <a:cxn ang="0">
                  <a:pos x="26" y="59"/>
                </a:cxn>
                <a:cxn ang="0">
                  <a:pos x="38" y="63"/>
                </a:cxn>
                <a:cxn ang="0">
                  <a:pos x="68" y="47"/>
                </a:cxn>
                <a:cxn ang="0">
                  <a:pos x="80" y="43"/>
                </a:cxn>
                <a:cxn ang="0">
                  <a:pos x="82" y="55"/>
                </a:cxn>
                <a:cxn ang="0">
                  <a:pos x="64" y="61"/>
                </a:cxn>
                <a:cxn ang="0">
                  <a:pos x="72" y="73"/>
                </a:cxn>
                <a:cxn ang="0">
                  <a:pos x="40" y="87"/>
                </a:cxn>
                <a:cxn ang="0">
                  <a:pos x="70" y="109"/>
                </a:cxn>
                <a:cxn ang="0">
                  <a:pos x="82" y="113"/>
                </a:cxn>
                <a:cxn ang="0">
                  <a:pos x="118" y="103"/>
                </a:cxn>
                <a:cxn ang="0">
                  <a:pos x="150" y="105"/>
                </a:cxn>
                <a:cxn ang="0">
                  <a:pos x="168" y="117"/>
                </a:cxn>
                <a:cxn ang="0">
                  <a:pos x="204" y="109"/>
                </a:cxn>
                <a:cxn ang="0">
                  <a:pos x="224" y="103"/>
                </a:cxn>
                <a:cxn ang="0">
                  <a:pos x="222" y="77"/>
                </a:cxn>
                <a:cxn ang="0">
                  <a:pos x="234" y="69"/>
                </a:cxn>
                <a:cxn ang="0">
                  <a:pos x="238" y="47"/>
                </a:cxn>
                <a:cxn ang="0">
                  <a:pos x="210" y="57"/>
                </a:cxn>
                <a:cxn ang="0">
                  <a:pos x="200" y="43"/>
                </a:cxn>
                <a:cxn ang="0">
                  <a:pos x="172" y="45"/>
                </a:cxn>
                <a:cxn ang="0">
                  <a:pos x="134" y="9"/>
                </a:cxn>
                <a:cxn ang="0">
                  <a:pos x="94" y="11"/>
                </a:cxn>
                <a:cxn ang="0">
                  <a:pos x="82" y="1"/>
                </a:cxn>
                <a:cxn ang="0">
                  <a:pos x="64" y="1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invGray">
            <a:xfrm>
              <a:off x="1506" y="1999"/>
              <a:ext cx="146" cy="60"/>
            </a:xfrm>
            <a:custGeom>
              <a:avLst/>
              <a:gdLst/>
              <a:ahLst/>
              <a:cxnLst>
                <a:cxn ang="0">
                  <a:pos x="97" y="10"/>
                </a:cxn>
                <a:cxn ang="0">
                  <a:pos x="13" y="24"/>
                </a:cxn>
                <a:cxn ang="0">
                  <a:pos x="9" y="34"/>
                </a:cxn>
                <a:cxn ang="0">
                  <a:pos x="57" y="52"/>
                </a:cxn>
                <a:cxn ang="0">
                  <a:pos x="135" y="74"/>
                </a:cxn>
                <a:cxn ang="0">
                  <a:pos x="175" y="68"/>
                </a:cxn>
                <a:cxn ang="0">
                  <a:pos x="187" y="64"/>
                </a:cxn>
                <a:cxn ang="0">
                  <a:pos x="175" y="44"/>
                </a:cxn>
                <a:cxn ang="0">
                  <a:pos x="163" y="36"/>
                </a:cxn>
                <a:cxn ang="0">
                  <a:pos x="129" y="26"/>
                </a:cxn>
                <a:cxn ang="0">
                  <a:pos x="97" y="10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invGray">
            <a:xfrm>
              <a:off x="1711" y="2069"/>
              <a:ext cx="233" cy="190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51" y="23"/>
                </a:cxn>
                <a:cxn ang="0">
                  <a:pos x="21" y="39"/>
                </a:cxn>
                <a:cxn ang="0">
                  <a:pos x="53" y="77"/>
                </a:cxn>
                <a:cxn ang="0">
                  <a:pos x="79" y="85"/>
                </a:cxn>
                <a:cxn ang="0">
                  <a:pos x="103" y="99"/>
                </a:cxn>
                <a:cxn ang="0">
                  <a:pos x="127" y="85"/>
                </a:cxn>
                <a:cxn ang="0">
                  <a:pos x="143" y="101"/>
                </a:cxn>
                <a:cxn ang="0">
                  <a:pos x="149" y="127"/>
                </a:cxn>
                <a:cxn ang="0">
                  <a:pos x="115" y="151"/>
                </a:cxn>
                <a:cxn ang="0">
                  <a:pos x="89" y="173"/>
                </a:cxn>
                <a:cxn ang="0">
                  <a:pos x="69" y="169"/>
                </a:cxn>
                <a:cxn ang="0">
                  <a:pos x="57" y="165"/>
                </a:cxn>
                <a:cxn ang="0">
                  <a:pos x="43" y="187"/>
                </a:cxn>
                <a:cxn ang="0">
                  <a:pos x="39" y="199"/>
                </a:cxn>
                <a:cxn ang="0">
                  <a:pos x="73" y="205"/>
                </a:cxn>
                <a:cxn ang="0">
                  <a:pos x="95" y="203"/>
                </a:cxn>
                <a:cxn ang="0">
                  <a:pos x="115" y="231"/>
                </a:cxn>
                <a:cxn ang="0">
                  <a:pos x="127" y="235"/>
                </a:cxn>
                <a:cxn ang="0">
                  <a:pos x="139" y="239"/>
                </a:cxn>
                <a:cxn ang="0">
                  <a:pos x="155" y="251"/>
                </a:cxn>
                <a:cxn ang="0">
                  <a:pos x="181" y="237"/>
                </a:cxn>
                <a:cxn ang="0">
                  <a:pos x="203" y="235"/>
                </a:cxn>
                <a:cxn ang="0">
                  <a:pos x="229" y="213"/>
                </a:cxn>
                <a:cxn ang="0">
                  <a:pos x="225" y="185"/>
                </a:cxn>
                <a:cxn ang="0">
                  <a:pos x="217" y="173"/>
                </a:cxn>
                <a:cxn ang="0">
                  <a:pos x="233" y="167"/>
                </a:cxn>
                <a:cxn ang="0">
                  <a:pos x="245" y="183"/>
                </a:cxn>
                <a:cxn ang="0">
                  <a:pos x="247" y="197"/>
                </a:cxn>
                <a:cxn ang="0">
                  <a:pos x="261" y="193"/>
                </a:cxn>
                <a:cxn ang="0">
                  <a:pos x="303" y="169"/>
                </a:cxn>
                <a:cxn ang="0">
                  <a:pos x="293" y="147"/>
                </a:cxn>
                <a:cxn ang="0">
                  <a:pos x="259" y="123"/>
                </a:cxn>
                <a:cxn ang="0">
                  <a:pos x="265" y="107"/>
                </a:cxn>
                <a:cxn ang="0">
                  <a:pos x="277" y="103"/>
                </a:cxn>
                <a:cxn ang="0">
                  <a:pos x="253" y="63"/>
                </a:cxn>
                <a:cxn ang="0">
                  <a:pos x="233" y="59"/>
                </a:cxn>
                <a:cxn ang="0">
                  <a:pos x="221" y="55"/>
                </a:cxn>
                <a:cxn ang="0">
                  <a:pos x="201" y="33"/>
                </a:cxn>
                <a:cxn ang="0">
                  <a:pos x="155" y="45"/>
                </a:cxn>
                <a:cxn ang="0">
                  <a:pos x="167" y="25"/>
                </a:cxn>
                <a:cxn ang="0">
                  <a:pos x="139" y="17"/>
                </a:cxn>
                <a:cxn ang="0">
                  <a:pos x="119" y="19"/>
                </a:cxn>
                <a:cxn ang="0">
                  <a:pos x="67" y="9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invGray">
            <a:xfrm>
              <a:off x="1709" y="1987"/>
              <a:ext cx="44" cy="37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10"/>
                </a:cxn>
                <a:cxn ang="0">
                  <a:pos x="30" y="40"/>
                </a:cxn>
                <a:cxn ang="0">
                  <a:pos x="48" y="50"/>
                </a:cxn>
                <a:cxn ang="0">
                  <a:pos x="58" y="28"/>
                </a:cxn>
                <a:cxn ang="0">
                  <a:pos x="44" y="8"/>
                </a:cxn>
                <a:cxn ang="0">
                  <a:pos x="26" y="0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invGray">
            <a:xfrm>
              <a:off x="1625" y="2057"/>
              <a:ext cx="65" cy="42"/>
            </a:xfrm>
            <a:custGeom>
              <a:avLst/>
              <a:gdLst/>
              <a:ahLst/>
              <a:cxnLst>
                <a:cxn ang="0">
                  <a:pos x="44" y="7"/>
                </a:cxn>
                <a:cxn ang="0">
                  <a:pos x="24" y="25"/>
                </a:cxn>
                <a:cxn ang="0">
                  <a:pos x="4" y="27"/>
                </a:cxn>
                <a:cxn ang="0">
                  <a:pos x="16" y="57"/>
                </a:cxn>
                <a:cxn ang="0">
                  <a:pos x="74" y="35"/>
                </a:cxn>
                <a:cxn ang="0">
                  <a:pos x="86" y="17"/>
                </a:cxn>
                <a:cxn ang="0">
                  <a:pos x="56" y="7"/>
                </a:cxn>
                <a:cxn ang="0">
                  <a:pos x="44" y="7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25" name="Freeform 29"/>
            <p:cNvSpPr>
              <a:spLocks/>
            </p:cNvSpPr>
            <p:nvPr/>
          </p:nvSpPr>
          <p:spPr bwMode="invGray">
            <a:xfrm>
              <a:off x="1693" y="2065"/>
              <a:ext cx="54" cy="2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10" y="16"/>
                </a:cxn>
                <a:cxn ang="0">
                  <a:pos x="24" y="34"/>
                </a:cxn>
                <a:cxn ang="0">
                  <a:pos x="52" y="28"/>
                </a:cxn>
                <a:cxn ang="0">
                  <a:pos x="64" y="20"/>
                </a:cxn>
                <a:cxn ang="0">
                  <a:pos x="40" y="0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26" name="Freeform 30"/>
            <p:cNvSpPr>
              <a:spLocks/>
            </p:cNvSpPr>
            <p:nvPr/>
          </p:nvSpPr>
          <p:spPr bwMode="invGray">
            <a:xfrm>
              <a:off x="1664" y="2029"/>
              <a:ext cx="64" cy="34"/>
            </a:xfrm>
            <a:custGeom>
              <a:avLst/>
              <a:gdLst/>
              <a:ahLst/>
              <a:cxnLst>
                <a:cxn ang="0">
                  <a:pos x="58" y="10"/>
                </a:cxn>
                <a:cxn ang="0">
                  <a:pos x="28" y="4"/>
                </a:cxn>
                <a:cxn ang="0">
                  <a:pos x="0" y="18"/>
                </a:cxn>
                <a:cxn ang="0">
                  <a:pos x="40" y="32"/>
                </a:cxn>
                <a:cxn ang="0">
                  <a:pos x="64" y="40"/>
                </a:cxn>
                <a:cxn ang="0">
                  <a:pos x="84" y="18"/>
                </a:cxn>
                <a:cxn ang="0">
                  <a:pos x="82" y="6"/>
                </a:cxn>
                <a:cxn ang="0">
                  <a:pos x="64" y="0"/>
                </a:cxn>
                <a:cxn ang="0">
                  <a:pos x="58" y="10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27" name="Freeform 31"/>
            <p:cNvSpPr>
              <a:spLocks/>
            </p:cNvSpPr>
            <p:nvPr/>
          </p:nvSpPr>
          <p:spPr bwMode="invGray">
            <a:xfrm>
              <a:off x="1637" y="1997"/>
              <a:ext cx="44" cy="24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0" y="18"/>
                </a:cxn>
                <a:cxn ang="0">
                  <a:pos x="20" y="28"/>
                </a:cxn>
                <a:cxn ang="0">
                  <a:pos x="28" y="20"/>
                </a:cxn>
                <a:cxn ang="0">
                  <a:pos x="52" y="12"/>
                </a:cxn>
                <a:cxn ang="0">
                  <a:pos x="44" y="0"/>
                </a:cxn>
                <a:cxn ang="0">
                  <a:pos x="16" y="4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28" name="Freeform 32"/>
            <p:cNvSpPr>
              <a:spLocks/>
            </p:cNvSpPr>
            <p:nvPr/>
          </p:nvSpPr>
          <p:spPr bwMode="invGray">
            <a:xfrm>
              <a:off x="1751" y="2000"/>
              <a:ext cx="114" cy="77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14" y="6"/>
                </a:cxn>
                <a:cxn ang="0">
                  <a:pos x="4" y="38"/>
                </a:cxn>
                <a:cxn ang="0">
                  <a:pos x="12" y="56"/>
                </a:cxn>
                <a:cxn ang="0">
                  <a:pos x="0" y="72"/>
                </a:cxn>
                <a:cxn ang="0">
                  <a:pos x="56" y="86"/>
                </a:cxn>
                <a:cxn ang="0">
                  <a:pos x="82" y="92"/>
                </a:cxn>
                <a:cxn ang="0">
                  <a:pos x="152" y="86"/>
                </a:cxn>
                <a:cxn ang="0">
                  <a:pos x="76" y="70"/>
                </a:cxn>
                <a:cxn ang="0">
                  <a:pos x="54" y="62"/>
                </a:cxn>
                <a:cxn ang="0">
                  <a:pos x="44" y="52"/>
                </a:cxn>
                <a:cxn ang="0">
                  <a:pos x="50" y="34"/>
                </a:cxn>
                <a:cxn ang="0">
                  <a:pos x="38" y="0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29" name="Freeform 33"/>
            <p:cNvSpPr>
              <a:spLocks/>
            </p:cNvSpPr>
            <p:nvPr/>
          </p:nvSpPr>
          <p:spPr bwMode="invGray">
            <a:xfrm>
              <a:off x="664" y="2245"/>
              <a:ext cx="25" cy="1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4" y="20"/>
                </a:cxn>
                <a:cxn ang="0">
                  <a:pos x="4" y="18"/>
                </a:cxn>
                <a:cxn ang="0">
                  <a:pos x="4" y="6"/>
                </a:cxn>
                <a:cxn ang="0">
                  <a:pos x="34" y="0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30" name="Freeform 34"/>
            <p:cNvSpPr>
              <a:spLocks/>
            </p:cNvSpPr>
            <p:nvPr/>
          </p:nvSpPr>
          <p:spPr bwMode="invGray">
            <a:xfrm>
              <a:off x="1421" y="2756"/>
              <a:ext cx="16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31" name="Freeform 35"/>
            <p:cNvSpPr>
              <a:spLocks/>
            </p:cNvSpPr>
            <p:nvPr/>
          </p:nvSpPr>
          <p:spPr bwMode="invGray">
            <a:xfrm>
              <a:off x="1424" y="2781"/>
              <a:ext cx="16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32" name="Freeform 36"/>
            <p:cNvSpPr>
              <a:spLocks/>
            </p:cNvSpPr>
            <p:nvPr/>
          </p:nvSpPr>
          <p:spPr bwMode="invGray">
            <a:xfrm>
              <a:off x="1628" y="2913"/>
              <a:ext cx="15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33" name="Freeform 37"/>
            <p:cNvSpPr>
              <a:spLocks/>
            </p:cNvSpPr>
            <p:nvPr/>
          </p:nvSpPr>
          <p:spPr bwMode="invGray">
            <a:xfrm>
              <a:off x="1752" y="2429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34" name="Freeform 38"/>
            <p:cNvSpPr>
              <a:spLocks/>
            </p:cNvSpPr>
            <p:nvPr/>
          </p:nvSpPr>
          <p:spPr bwMode="invGray">
            <a:xfrm>
              <a:off x="1652" y="2224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35" name="Freeform 39"/>
            <p:cNvSpPr>
              <a:spLocks/>
            </p:cNvSpPr>
            <p:nvPr/>
          </p:nvSpPr>
          <p:spPr bwMode="invGray">
            <a:xfrm>
              <a:off x="1717" y="2045"/>
              <a:ext cx="39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36" name="Freeform 40"/>
            <p:cNvSpPr>
              <a:spLocks/>
            </p:cNvSpPr>
            <p:nvPr/>
          </p:nvSpPr>
          <p:spPr bwMode="invGray">
            <a:xfrm>
              <a:off x="1780" y="2153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37" name="Freeform 41"/>
            <p:cNvSpPr>
              <a:spLocks/>
            </p:cNvSpPr>
            <p:nvPr/>
          </p:nvSpPr>
          <p:spPr bwMode="invGray">
            <a:xfrm>
              <a:off x="1796" y="1951"/>
              <a:ext cx="696" cy="346"/>
            </a:xfrm>
            <a:custGeom>
              <a:avLst/>
              <a:gdLst/>
              <a:ahLst/>
              <a:cxnLst>
                <a:cxn ang="0">
                  <a:pos x="28" y="56"/>
                </a:cxn>
                <a:cxn ang="0">
                  <a:pos x="6" y="92"/>
                </a:cxn>
                <a:cxn ang="0">
                  <a:pos x="36" y="100"/>
                </a:cxn>
                <a:cxn ang="0">
                  <a:pos x="16" y="116"/>
                </a:cxn>
                <a:cxn ang="0">
                  <a:pos x="104" y="136"/>
                </a:cxn>
                <a:cxn ang="0">
                  <a:pos x="142" y="130"/>
                </a:cxn>
                <a:cxn ang="0">
                  <a:pos x="250" y="78"/>
                </a:cxn>
                <a:cxn ang="0">
                  <a:pos x="300" y="66"/>
                </a:cxn>
                <a:cxn ang="0">
                  <a:pos x="324" y="80"/>
                </a:cxn>
                <a:cxn ang="0">
                  <a:pos x="272" y="88"/>
                </a:cxn>
                <a:cxn ang="0">
                  <a:pos x="242" y="112"/>
                </a:cxn>
                <a:cxn ang="0">
                  <a:pos x="254" y="120"/>
                </a:cxn>
                <a:cxn ang="0">
                  <a:pos x="260" y="158"/>
                </a:cxn>
                <a:cxn ang="0">
                  <a:pos x="350" y="192"/>
                </a:cxn>
                <a:cxn ang="0">
                  <a:pos x="336" y="210"/>
                </a:cxn>
                <a:cxn ang="0">
                  <a:pos x="368" y="246"/>
                </a:cxn>
                <a:cxn ang="0">
                  <a:pos x="348" y="266"/>
                </a:cxn>
                <a:cxn ang="0">
                  <a:pos x="324" y="294"/>
                </a:cxn>
                <a:cxn ang="0">
                  <a:pos x="294" y="324"/>
                </a:cxn>
                <a:cxn ang="0">
                  <a:pos x="292" y="420"/>
                </a:cxn>
                <a:cxn ang="0">
                  <a:pos x="332" y="446"/>
                </a:cxn>
                <a:cxn ang="0">
                  <a:pos x="388" y="448"/>
                </a:cxn>
                <a:cxn ang="0">
                  <a:pos x="412" y="422"/>
                </a:cxn>
                <a:cxn ang="0">
                  <a:pos x="506" y="356"/>
                </a:cxn>
                <a:cxn ang="0">
                  <a:pos x="572" y="334"/>
                </a:cxn>
                <a:cxn ang="0">
                  <a:pos x="646" y="308"/>
                </a:cxn>
                <a:cxn ang="0">
                  <a:pos x="720" y="290"/>
                </a:cxn>
                <a:cxn ang="0">
                  <a:pos x="762" y="260"/>
                </a:cxn>
                <a:cxn ang="0">
                  <a:pos x="800" y="200"/>
                </a:cxn>
                <a:cxn ang="0">
                  <a:pos x="802" y="154"/>
                </a:cxn>
                <a:cxn ang="0">
                  <a:pos x="802" y="124"/>
                </a:cxn>
                <a:cxn ang="0">
                  <a:pos x="832" y="90"/>
                </a:cxn>
                <a:cxn ang="0">
                  <a:pos x="876" y="94"/>
                </a:cxn>
                <a:cxn ang="0">
                  <a:pos x="922" y="52"/>
                </a:cxn>
                <a:cxn ang="0">
                  <a:pos x="888" y="56"/>
                </a:cxn>
                <a:cxn ang="0">
                  <a:pos x="848" y="46"/>
                </a:cxn>
                <a:cxn ang="0">
                  <a:pos x="794" y="22"/>
                </a:cxn>
                <a:cxn ang="0">
                  <a:pos x="642" y="26"/>
                </a:cxn>
                <a:cxn ang="0">
                  <a:pos x="584" y="38"/>
                </a:cxn>
                <a:cxn ang="0">
                  <a:pos x="556" y="38"/>
                </a:cxn>
                <a:cxn ang="0">
                  <a:pos x="516" y="54"/>
                </a:cxn>
                <a:cxn ang="0">
                  <a:pos x="478" y="30"/>
                </a:cxn>
                <a:cxn ang="0">
                  <a:pos x="432" y="40"/>
                </a:cxn>
                <a:cxn ang="0">
                  <a:pos x="366" y="52"/>
                </a:cxn>
                <a:cxn ang="0">
                  <a:pos x="410" y="38"/>
                </a:cxn>
                <a:cxn ang="0">
                  <a:pos x="352" y="8"/>
                </a:cxn>
                <a:cxn ang="0">
                  <a:pos x="334" y="2"/>
                </a:cxn>
                <a:cxn ang="0">
                  <a:pos x="314" y="8"/>
                </a:cxn>
                <a:cxn ang="0">
                  <a:pos x="240" y="16"/>
                </a:cxn>
                <a:cxn ang="0">
                  <a:pos x="160" y="28"/>
                </a:cxn>
                <a:cxn ang="0">
                  <a:pos x="108" y="26"/>
                </a:cxn>
                <a:cxn ang="0">
                  <a:pos x="114" y="68"/>
                </a:cxn>
                <a:cxn ang="0">
                  <a:pos x="104" y="52"/>
                </a:cxn>
                <a:cxn ang="0">
                  <a:pos x="60" y="42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38" name="Freeform 42"/>
            <p:cNvSpPr>
              <a:spLocks/>
            </p:cNvSpPr>
            <p:nvPr/>
          </p:nvSpPr>
          <p:spPr bwMode="invGray">
            <a:xfrm>
              <a:off x="2009" y="2135"/>
              <a:ext cx="39" cy="24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8" y="20"/>
                </a:cxn>
                <a:cxn ang="0">
                  <a:pos x="24" y="32"/>
                </a:cxn>
                <a:cxn ang="0">
                  <a:pos x="42" y="30"/>
                </a:cxn>
                <a:cxn ang="0">
                  <a:pos x="34" y="0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39" name="Freeform 43"/>
            <p:cNvSpPr>
              <a:spLocks/>
            </p:cNvSpPr>
            <p:nvPr/>
          </p:nvSpPr>
          <p:spPr bwMode="invGray">
            <a:xfrm>
              <a:off x="2292" y="2201"/>
              <a:ext cx="128" cy="54"/>
            </a:xfrm>
            <a:custGeom>
              <a:avLst/>
              <a:gdLst/>
              <a:ahLst/>
              <a:cxnLst>
                <a:cxn ang="0">
                  <a:pos x="102" y="8"/>
                </a:cxn>
                <a:cxn ang="0">
                  <a:pos x="66" y="4"/>
                </a:cxn>
                <a:cxn ang="0">
                  <a:pos x="54" y="0"/>
                </a:cxn>
                <a:cxn ang="0">
                  <a:pos x="0" y="28"/>
                </a:cxn>
                <a:cxn ang="0">
                  <a:pos x="28" y="40"/>
                </a:cxn>
                <a:cxn ang="0">
                  <a:pos x="42" y="60"/>
                </a:cxn>
                <a:cxn ang="0">
                  <a:pos x="66" y="68"/>
                </a:cxn>
                <a:cxn ang="0">
                  <a:pos x="78" y="72"/>
                </a:cxn>
                <a:cxn ang="0">
                  <a:pos x="130" y="60"/>
                </a:cxn>
                <a:cxn ang="0">
                  <a:pos x="172" y="44"/>
                </a:cxn>
                <a:cxn ang="0">
                  <a:pos x="148" y="18"/>
                </a:cxn>
                <a:cxn ang="0">
                  <a:pos x="136" y="4"/>
                </a:cxn>
                <a:cxn ang="0">
                  <a:pos x="102" y="8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40" name="Freeform 44"/>
            <p:cNvSpPr>
              <a:spLocks/>
            </p:cNvSpPr>
            <p:nvPr/>
          </p:nvSpPr>
          <p:spPr bwMode="invGray">
            <a:xfrm>
              <a:off x="2393" y="2038"/>
              <a:ext cx="39" cy="24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8" y="20"/>
                </a:cxn>
                <a:cxn ang="0">
                  <a:pos x="24" y="32"/>
                </a:cxn>
                <a:cxn ang="0">
                  <a:pos x="42" y="30"/>
                </a:cxn>
                <a:cxn ang="0">
                  <a:pos x="34" y="0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41" name="Freeform 45"/>
            <p:cNvSpPr>
              <a:spLocks/>
            </p:cNvSpPr>
            <p:nvPr/>
          </p:nvSpPr>
          <p:spPr bwMode="invGray">
            <a:xfrm>
              <a:off x="2662" y="2006"/>
              <a:ext cx="155" cy="63"/>
            </a:xfrm>
            <a:custGeom>
              <a:avLst/>
              <a:gdLst/>
              <a:ahLst/>
              <a:cxnLst>
                <a:cxn ang="0">
                  <a:pos x="191" y="7"/>
                </a:cxn>
                <a:cxn ang="0">
                  <a:pos x="103" y="9"/>
                </a:cxn>
                <a:cxn ang="0">
                  <a:pos x="109" y="25"/>
                </a:cxn>
                <a:cxn ang="0">
                  <a:pos x="107" y="33"/>
                </a:cxn>
                <a:cxn ang="0">
                  <a:pos x="89" y="27"/>
                </a:cxn>
                <a:cxn ang="0">
                  <a:pos x="77" y="19"/>
                </a:cxn>
                <a:cxn ang="0">
                  <a:pos x="23" y="27"/>
                </a:cxn>
                <a:cxn ang="0">
                  <a:pos x="31" y="49"/>
                </a:cxn>
                <a:cxn ang="0">
                  <a:pos x="55" y="53"/>
                </a:cxn>
                <a:cxn ang="0">
                  <a:pos x="75" y="73"/>
                </a:cxn>
                <a:cxn ang="0">
                  <a:pos x="89" y="85"/>
                </a:cxn>
                <a:cxn ang="0">
                  <a:pos x="109" y="67"/>
                </a:cxn>
                <a:cxn ang="0">
                  <a:pos x="121" y="59"/>
                </a:cxn>
                <a:cxn ang="0">
                  <a:pos x="127" y="47"/>
                </a:cxn>
                <a:cxn ang="0">
                  <a:pos x="167" y="35"/>
                </a:cxn>
                <a:cxn ang="0">
                  <a:pos x="187" y="31"/>
                </a:cxn>
                <a:cxn ang="0">
                  <a:pos x="199" y="27"/>
                </a:cxn>
                <a:cxn ang="0">
                  <a:pos x="191" y="7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42" name="Freeform 46"/>
            <p:cNvSpPr>
              <a:spLocks/>
            </p:cNvSpPr>
            <p:nvPr/>
          </p:nvSpPr>
          <p:spPr bwMode="invGray">
            <a:xfrm>
              <a:off x="2759" y="2039"/>
              <a:ext cx="48" cy="21"/>
            </a:xfrm>
            <a:custGeom>
              <a:avLst/>
              <a:gdLst/>
              <a:ahLst/>
              <a:cxnLst>
                <a:cxn ang="0">
                  <a:pos x="36" y="6"/>
                </a:cxn>
                <a:cxn ang="0">
                  <a:pos x="8" y="4"/>
                </a:cxn>
                <a:cxn ang="0">
                  <a:pos x="24" y="28"/>
                </a:cxn>
                <a:cxn ang="0">
                  <a:pos x="54" y="14"/>
                </a:cxn>
                <a:cxn ang="0">
                  <a:pos x="36" y="6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43" name="Freeform 47"/>
            <p:cNvSpPr>
              <a:spLocks/>
            </p:cNvSpPr>
            <p:nvPr/>
          </p:nvSpPr>
          <p:spPr bwMode="invGray">
            <a:xfrm>
              <a:off x="2467" y="2311"/>
              <a:ext cx="109" cy="13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0" y="25"/>
                </a:cxn>
                <a:cxn ang="0">
                  <a:pos x="14" y="43"/>
                </a:cxn>
                <a:cxn ang="0">
                  <a:pos x="34" y="87"/>
                </a:cxn>
                <a:cxn ang="0">
                  <a:pos x="52" y="91"/>
                </a:cxn>
                <a:cxn ang="0">
                  <a:pos x="50" y="107"/>
                </a:cxn>
                <a:cxn ang="0">
                  <a:pos x="28" y="113"/>
                </a:cxn>
                <a:cxn ang="0">
                  <a:pos x="16" y="131"/>
                </a:cxn>
                <a:cxn ang="0">
                  <a:pos x="18" y="137"/>
                </a:cxn>
                <a:cxn ang="0">
                  <a:pos x="30" y="141"/>
                </a:cxn>
                <a:cxn ang="0">
                  <a:pos x="18" y="169"/>
                </a:cxn>
                <a:cxn ang="0">
                  <a:pos x="20" y="175"/>
                </a:cxn>
                <a:cxn ang="0">
                  <a:pos x="34" y="171"/>
                </a:cxn>
                <a:cxn ang="0">
                  <a:pos x="58" y="169"/>
                </a:cxn>
                <a:cxn ang="0">
                  <a:pos x="92" y="171"/>
                </a:cxn>
                <a:cxn ang="0">
                  <a:pos x="110" y="169"/>
                </a:cxn>
                <a:cxn ang="0">
                  <a:pos x="122" y="165"/>
                </a:cxn>
                <a:cxn ang="0">
                  <a:pos x="128" y="141"/>
                </a:cxn>
                <a:cxn ang="0">
                  <a:pos x="146" y="133"/>
                </a:cxn>
                <a:cxn ang="0">
                  <a:pos x="110" y="109"/>
                </a:cxn>
                <a:cxn ang="0">
                  <a:pos x="88" y="83"/>
                </a:cxn>
                <a:cxn ang="0">
                  <a:pos x="82" y="69"/>
                </a:cxn>
                <a:cxn ang="0">
                  <a:pos x="64" y="61"/>
                </a:cxn>
                <a:cxn ang="0">
                  <a:pos x="86" y="45"/>
                </a:cxn>
                <a:cxn ang="0">
                  <a:pos x="64" y="31"/>
                </a:cxn>
                <a:cxn ang="0">
                  <a:pos x="70" y="13"/>
                </a:cxn>
                <a:cxn ang="0">
                  <a:pos x="46" y="1"/>
                </a:cxn>
                <a:cxn ang="0">
                  <a:pos x="30" y="9"/>
                </a:cxn>
                <a:cxn ang="0">
                  <a:pos x="24" y="19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44" name="Freeform 48"/>
            <p:cNvSpPr>
              <a:spLocks/>
            </p:cNvSpPr>
            <p:nvPr/>
          </p:nvSpPr>
          <p:spPr bwMode="invGray">
            <a:xfrm>
              <a:off x="2413" y="2359"/>
              <a:ext cx="69" cy="68"/>
            </a:xfrm>
            <a:custGeom>
              <a:avLst/>
              <a:gdLst/>
              <a:ahLst/>
              <a:cxnLst>
                <a:cxn ang="0">
                  <a:pos x="58" y="6"/>
                </a:cxn>
                <a:cxn ang="0">
                  <a:pos x="82" y="8"/>
                </a:cxn>
                <a:cxn ang="0">
                  <a:pos x="92" y="26"/>
                </a:cxn>
                <a:cxn ang="0">
                  <a:pos x="78" y="48"/>
                </a:cxn>
                <a:cxn ang="0">
                  <a:pos x="46" y="76"/>
                </a:cxn>
                <a:cxn ang="0">
                  <a:pos x="18" y="92"/>
                </a:cxn>
                <a:cxn ang="0">
                  <a:pos x="8" y="72"/>
                </a:cxn>
                <a:cxn ang="0">
                  <a:pos x="20" y="64"/>
                </a:cxn>
                <a:cxn ang="0">
                  <a:pos x="14" y="46"/>
                </a:cxn>
                <a:cxn ang="0">
                  <a:pos x="40" y="28"/>
                </a:cxn>
                <a:cxn ang="0">
                  <a:pos x="58" y="6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45" name="Freeform 49"/>
            <p:cNvSpPr>
              <a:spLocks/>
            </p:cNvSpPr>
            <p:nvPr/>
          </p:nvSpPr>
          <p:spPr bwMode="invGray">
            <a:xfrm>
              <a:off x="4099" y="3502"/>
              <a:ext cx="474" cy="495"/>
            </a:xfrm>
            <a:custGeom>
              <a:avLst/>
              <a:gdLst/>
              <a:ahLst/>
              <a:cxnLst>
                <a:cxn ang="0">
                  <a:pos x="212" y="11"/>
                </a:cxn>
                <a:cxn ang="0">
                  <a:pos x="176" y="19"/>
                </a:cxn>
                <a:cxn ang="0">
                  <a:pos x="144" y="51"/>
                </a:cxn>
                <a:cxn ang="0">
                  <a:pos x="104" y="59"/>
                </a:cxn>
                <a:cxn ang="0">
                  <a:pos x="84" y="75"/>
                </a:cxn>
                <a:cxn ang="0">
                  <a:pos x="68" y="115"/>
                </a:cxn>
                <a:cxn ang="0">
                  <a:pos x="36" y="167"/>
                </a:cxn>
                <a:cxn ang="0">
                  <a:pos x="0" y="179"/>
                </a:cxn>
                <a:cxn ang="0">
                  <a:pos x="72" y="323"/>
                </a:cxn>
                <a:cxn ang="0">
                  <a:pos x="120" y="427"/>
                </a:cxn>
                <a:cxn ang="0">
                  <a:pos x="144" y="443"/>
                </a:cxn>
                <a:cxn ang="0">
                  <a:pos x="168" y="451"/>
                </a:cxn>
                <a:cxn ang="0">
                  <a:pos x="228" y="431"/>
                </a:cxn>
                <a:cxn ang="0">
                  <a:pos x="252" y="423"/>
                </a:cxn>
                <a:cxn ang="0">
                  <a:pos x="300" y="451"/>
                </a:cxn>
                <a:cxn ang="0">
                  <a:pos x="324" y="527"/>
                </a:cxn>
                <a:cxn ang="0">
                  <a:pos x="336" y="523"/>
                </a:cxn>
                <a:cxn ang="0">
                  <a:pos x="344" y="511"/>
                </a:cxn>
                <a:cxn ang="0">
                  <a:pos x="368" y="547"/>
                </a:cxn>
                <a:cxn ang="0">
                  <a:pos x="404" y="571"/>
                </a:cxn>
                <a:cxn ang="0">
                  <a:pos x="436" y="603"/>
                </a:cxn>
                <a:cxn ang="0">
                  <a:pos x="444" y="615"/>
                </a:cxn>
                <a:cxn ang="0">
                  <a:pos x="456" y="623"/>
                </a:cxn>
                <a:cxn ang="0">
                  <a:pos x="484" y="655"/>
                </a:cxn>
                <a:cxn ang="0">
                  <a:pos x="492" y="631"/>
                </a:cxn>
                <a:cxn ang="0">
                  <a:pos x="540" y="659"/>
                </a:cxn>
                <a:cxn ang="0">
                  <a:pos x="588" y="655"/>
                </a:cxn>
                <a:cxn ang="0">
                  <a:pos x="616" y="531"/>
                </a:cxn>
                <a:cxn ang="0">
                  <a:pos x="632" y="463"/>
                </a:cxn>
                <a:cxn ang="0">
                  <a:pos x="620" y="367"/>
                </a:cxn>
                <a:cxn ang="0">
                  <a:pos x="536" y="271"/>
                </a:cxn>
                <a:cxn ang="0">
                  <a:pos x="528" y="235"/>
                </a:cxn>
                <a:cxn ang="0">
                  <a:pos x="460" y="179"/>
                </a:cxn>
                <a:cxn ang="0">
                  <a:pos x="472" y="155"/>
                </a:cxn>
                <a:cxn ang="0">
                  <a:pos x="456" y="131"/>
                </a:cxn>
                <a:cxn ang="0">
                  <a:pos x="416" y="79"/>
                </a:cxn>
                <a:cxn ang="0">
                  <a:pos x="392" y="31"/>
                </a:cxn>
                <a:cxn ang="0">
                  <a:pos x="388" y="19"/>
                </a:cxn>
                <a:cxn ang="0">
                  <a:pos x="364" y="151"/>
                </a:cxn>
                <a:cxn ang="0">
                  <a:pos x="324" y="115"/>
                </a:cxn>
                <a:cxn ang="0">
                  <a:pos x="292" y="111"/>
                </a:cxn>
                <a:cxn ang="0">
                  <a:pos x="272" y="87"/>
                </a:cxn>
                <a:cxn ang="0">
                  <a:pos x="264" y="63"/>
                </a:cxn>
                <a:cxn ang="0">
                  <a:pos x="276" y="55"/>
                </a:cxn>
                <a:cxn ang="0">
                  <a:pos x="240" y="19"/>
                </a:cxn>
                <a:cxn ang="0">
                  <a:pos x="216" y="11"/>
                </a:cxn>
                <a:cxn ang="0">
                  <a:pos x="204" y="7"/>
                </a:cxn>
                <a:cxn ang="0">
                  <a:pos x="212" y="11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46" name="Freeform 50"/>
            <p:cNvSpPr>
              <a:spLocks/>
            </p:cNvSpPr>
            <p:nvPr/>
          </p:nvSpPr>
          <p:spPr bwMode="invGray">
            <a:xfrm>
              <a:off x="4246" y="3241"/>
              <a:ext cx="319" cy="210"/>
            </a:xfrm>
            <a:custGeom>
              <a:avLst/>
              <a:gdLst/>
              <a:ahLst/>
              <a:cxnLst>
                <a:cxn ang="0">
                  <a:pos x="84" y="60"/>
                </a:cxn>
                <a:cxn ang="0">
                  <a:pos x="68" y="36"/>
                </a:cxn>
                <a:cxn ang="0">
                  <a:pos x="64" y="16"/>
                </a:cxn>
                <a:cxn ang="0">
                  <a:pos x="52" y="12"/>
                </a:cxn>
                <a:cxn ang="0">
                  <a:pos x="16" y="16"/>
                </a:cxn>
                <a:cxn ang="0">
                  <a:pos x="44" y="40"/>
                </a:cxn>
                <a:cxn ang="0">
                  <a:pos x="48" y="52"/>
                </a:cxn>
                <a:cxn ang="0">
                  <a:pos x="24" y="68"/>
                </a:cxn>
                <a:cxn ang="0">
                  <a:pos x="88" y="92"/>
                </a:cxn>
                <a:cxn ang="0">
                  <a:pos x="124" y="112"/>
                </a:cxn>
                <a:cxn ang="0">
                  <a:pos x="128" y="124"/>
                </a:cxn>
                <a:cxn ang="0">
                  <a:pos x="140" y="132"/>
                </a:cxn>
                <a:cxn ang="0">
                  <a:pos x="148" y="156"/>
                </a:cxn>
                <a:cxn ang="0">
                  <a:pos x="132" y="196"/>
                </a:cxn>
                <a:cxn ang="0">
                  <a:pos x="180" y="188"/>
                </a:cxn>
                <a:cxn ang="0">
                  <a:pos x="192" y="216"/>
                </a:cxn>
                <a:cxn ang="0">
                  <a:pos x="216" y="224"/>
                </a:cxn>
                <a:cxn ang="0">
                  <a:pos x="228" y="228"/>
                </a:cxn>
                <a:cxn ang="0">
                  <a:pos x="252" y="224"/>
                </a:cxn>
                <a:cxn ang="0">
                  <a:pos x="276" y="196"/>
                </a:cxn>
                <a:cxn ang="0">
                  <a:pos x="336" y="252"/>
                </a:cxn>
                <a:cxn ang="0">
                  <a:pos x="364" y="280"/>
                </a:cxn>
                <a:cxn ang="0">
                  <a:pos x="360" y="224"/>
                </a:cxn>
                <a:cxn ang="0">
                  <a:pos x="336" y="200"/>
                </a:cxn>
                <a:cxn ang="0">
                  <a:pos x="372" y="168"/>
                </a:cxn>
                <a:cxn ang="0">
                  <a:pos x="408" y="156"/>
                </a:cxn>
                <a:cxn ang="0">
                  <a:pos x="420" y="152"/>
                </a:cxn>
                <a:cxn ang="0">
                  <a:pos x="424" y="140"/>
                </a:cxn>
                <a:cxn ang="0">
                  <a:pos x="356" y="148"/>
                </a:cxn>
                <a:cxn ang="0">
                  <a:pos x="304" y="140"/>
                </a:cxn>
                <a:cxn ang="0">
                  <a:pos x="300" y="128"/>
                </a:cxn>
                <a:cxn ang="0">
                  <a:pos x="292" y="116"/>
                </a:cxn>
                <a:cxn ang="0">
                  <a:pos x="220" y="80"/>
                </a:cxn>
                <a:cxn ang="0">
                  <a:pos x="160" y="60"/>
                </a:cxn>
                <a:cxn ang="0">
                  <a:pos x="136" y="52"/>
                </a:cxn>
                <a:cxn ang="0">
                  <a:pos x="80" y="52"/>
                </a:cxn>
                <a:cxn ang="0">
                  <a:pos x="68" y="32"/>
                </a:cxn>
                <a:cxn ang="0">
                  <a:pos x="68" y="0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47" name="Freeform 51"/>
            <p:cNvSpPr>
              <a:spLocks/>
            </p:cNvSpPr>
            <p:nvPr/>
          </p:nvSpPr>
          <p:spPr bwMode="invGray">
            <a:xfrm>
              <a:off x="4255" y="3243"/>
              <a:ext cx="311" cy="21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0" y="37"/>
                </a:cxn>
                <a:cxn ang="0">
                  <a:pos x="28" y="49"/>
                </a:cxn>
                <a:cxn ang="0">
                  <a:pos x="84" y="89"/>
                </a:cxn>
                <a:cxn ang="0">
                  <a:pos x="120" y="113"/>
                </a:cxn>
                <a:cxn ang="0">
                  <a:pos x="132" y="121"/>
                </a:cxn>
                <a:cxn ang="0">
                  <a:pos x="136" y="169"/>
                </a:cxn>
                <a:cxn ang="0">
                  <a:pos x="116" y="201"/>
                </a:cxn>
                <a:cxn ang="0">
                  <a:pos x="136" y="197"/>
                </a:cxn>
                <a:cxn ang="0">
                  <a:pos x="148" y="189"/>
                </a:cxn>
                <a:cxn ang="0">
                  <a:pos x="160" y="201"/>
                </a:cxn>
                <a:cxn ang="0">
                  <a:pos x="184" y="217"/>
                </a:cxn>
                <a:cxn ang="0">
                  <a:pos x="208" y="233"/>
                </a:cxn>
                <a:cxn ang="0">
                  <a:pos x="240" y="221"/>
                </a:cxn>
                <a:cxn ang="0">
                  <a:pos x="248" y="197"/>
                </a:cxn>
                <a:cxn ang="0">
                  <a:pos x="268" y="201"/>
                </a:cxn>
                <a:cxn ang="0">
                  <a:pos x="292" y="209"/>
                </a:cxn>
                <a:cxn ang="0">
                  <a:pos x="340" y="281"/>
                </a:cxn>
                <a:cxn ang="0">
                  <a:pos x="356" y="277"/>
                </a:cxn>
                <a:cxn ang="0">
                  <a:pos x="352" y="253"/>
                </a:cxn>
                <a:cxn ang="0">
                  <a:pos x="316" y="197"/>
                </a:cxn>
                <a:cxn ang="0">
                  <a:pos x="360" y="173"/>
                </a:cxn>
                <a:cxn ang="0">
                  <a:pos x="408" y="145"/>
                </a:cxn>
                <a:cxn ang="0">
                  <a:pos x="409" y="120"/>
                </a:cxn>
                <a:cxn ang="0">
                  <a:pos x="367" y="138"/>
                </a:cxn>
                <a:cxn ang="0">
                  <a:pos x="308" y="137"/>
                </a:cxn>
                <a:cxn ang="0">
                  <a:pos x="264" y="97"/>
                </a:cxn>
                <a:cxn ang="0">
                  <a:pos x="180" y="61"/>
                </a:cxn>
                <a:cxn ang="0">
                  <a:pos x="132" y="33"/>
                </a:cxn>
                <a:cxn ang="0">
                  <a:pos x="92" y="41"/>
                </a:cxn>
                <a:cxn ang="0">
                  <a:pos x="76" y="57"/>
                </a:cxn>
                <a:cxn ang="0">
                  <a:pos x="56" y="17"/>
                </a:cxn>
                <a:cxn ang="0">
                  <a:pos x="0" y="1"/>
                </a:cxn>
              </a:cxnLst>
              <a:rect l="0" t="0" r="r" b="b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48" name="Freeform 52"/>
            <p:cNvSpPr>
              <a:spLocks/>
            </p:cNvSpPr>
            <p:nvPr/>
          </p:nvSpPr>
          <p:spPr bwMode="invGray">
            <a:xfrm>
              <a:off x="4485" y="4013"/>
              <a:ext cx="45" cy="58"/>
            </a:xfrm>
            <a:custGeom>
              <a:avLst/>
              <a:gdLst/>
              <a:ahLst/>
              <a:cxnLst>
                <a:cxn ang="0">
                  <a:pos x="32" y="18"/>
                </a:cxn>
                <a:cxn ang="0">
                  <a:pos x="0" y="18"/>
                </a:cxn>
                <a:cxn ang="0">
                  <a:pos x="20" y="42"/>
                </a:cxn>
                <a:cxn ang="0">
                  <a:pos x="28" y="66"/>
                </a:cxn>
                <a:cxn ang="0">
                  <a:pos x="32" y="78"/>
                </a:cxn>
                <a:cxn ang="0">
                  <a:pos x="60" y="50"/>
                </a:cxn>
                <a:cxn ang="0">
                  <a:pos x="32" y="18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49" name="Freeform 53"/>
            <p:cNvSpPr>
              <a:spLocks/>
            </p:cNvSpPr>
            <p:nvPr/>
          </p:nvSpPr>
          <p:spPr bwMode="invGray">
            <a:xfrm>
              <a:off x="4621" y="3923"/>
              <a:ext cx="164" cy="85"/>
            </a:xfrm>
            <a:custGeom>
              <a:avLst/>
              <a:gdLst/>
              <a:ahLst/>
              <a:cxnLst>
                <a:cxn ang="0">
                  <a:pos x="47" y="73"/>
                </a:cxn>
                <a:cxn ang="0">
                  <a:pos x="39" y="61"/>
                </a:cxn>
                <a:cxn ang="0">
                  <a:pos x="15" y="69"/>
                </a:cxn>
                <a:cxn ang="0">
                  <a:pos x="39" y="113"/>
                </a:cxn>
                <a:cxn ang="0">
                  <a:pos x="123" y="89"/>
                </a:cxn>
                <a:cxn ang="0">
                  <a:pos x="147" y="73"/>
                </a:cxn>
                <a:cxn ang="0">
                  <a:pos x="171" y="65"/>
                </a:cxn>
                <a:cxn ang="0">
                  <a:pos x="219" y="19"/>
                </a:cxn>
                <a:cxn ang="0">
                  <a:pos x="210" y="0"/>
                </a:cxn>
                <a:cxn ang="0">
                  <a:pos x="179" y="17"/>
                </a:cxn>
                <a:cxn ang="0">
                  <a:pos x="107" y="41"/>
                </a:cxn>
                <a:cxn ang="0">
                  <a:pos x="83" y="45"/>
                </a:cxn>
                <a:cxn ang="0">
                  <a:pos x="59" y="53"/>
                </a:cxn>
                <a:cxn ang="0">
                  <a:pos x="47" y="73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50" name="Freeform 54"/>
            <p:cNvSpPr>
              <a:spLocks/>
            </p:cNvSpPr>
            <p:nvPr/>
          </p:nvSpPr>
          <p:spPr bwMode="invGray">
            <a:xfrm>
              <a:off x="4791" y="3873"/>
              <a:ext cx="104" cy="92"/>
            </a:xfrm>
            <a:custGeom>
              <a:avLst/>
              <a:gdLst/>
              <a:ahLst/>
              <a:cxnLst>
                <a:cxn ang="0">
                  <a:pos x="12" y="60"/>
                </a:cxn>
                <a:cxn ang="0">
                  <a:pos x="8" y="84"/>
                </a:cxn>
                <a:cxn ang="0">
                  <a:pos x="0" y="108"/>
                </a:cxn>
                <a:cxn ang="0">
                  <a:pos x="36" y="116"/>
                </a:cxn>
                <a:cxn ang="0">
                  <a:pos x="52" y="96"/>
                </a:cxn>
                <a:cxn ang="0">
                  <a:pos x="124" y="68"/>
                </a:cxn>
                <a:cxn ang="0">
                  <a:pos x="136" y="44"/>
                </a:cxn>
                <a:cxn ang="0">
                  <a:pos x="112" y="28"/>
                </a:cxn>
                <a:cxn ang="0">
                  <a:pos x="100" y="20"/>
                </a:cxn>
                <a:cxn ang="0">
                  <a:pos x="64" y="12"/>
                </a:cxn>
                <a:cxn ang="0">
                  <a:pos x="52" y="36"/>
                </a:cxn>
                <a:cxn ang="0">
                  <a:pos x="12" y="60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51" name="Freeform 55"/>
            <p:cNvSpPr>
              <a:spLocks/>
            </p:cNvSpPr>
            <p:nvPr/>
          </p:nvSpPr>
          <p:spPr bwMode="invGray">
            <a:xfrm>
              <a:off x="4846" y="3832"/>
              <a:ext cx="37" cy="26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8" y="11"/>
                </a:cxn>
                <a:cxn ang="0">
                  <a:pos x="24" y="35"/>
                </a:cxn>
                <a:cxn ang="0">
                  <a:pos x="39" y="26"/>
                </a:cxn>
                <a:cxn ang="0">
                  <a:pos x="29" y="0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52" name="Freeform 56"/>
            <p:cNvSpPr>
              <a:spLocks/>
            </p:cNvSpPr>
            <p:nvPr/>
          </p:nvSpPr>
          <p:spPr bwMode="invGray">
            <a:xfrm>
              <a:off x="3123" y="3346"/>
              <a:ext cx="123" cy="201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04" y="28"/>
                </a:cxn>
                <a:cxn ang="0">
                  <a:pos x="88" y="64"/>
                </a:cxn>
                <a:cxn ang="0">
                  <a:pos x="36" y="84"/>
                </a:cxn>
                <a:cxn ang="0">
                  <a:pos x="28" y="96"/>
                </a:cxn>
                <a:cxn ang="0">
                  <a:pos x="16" y="100"/>
                </a:cxn>
                <a:cxn ang="0">
                  <a:pos x="20" y="132"/>
                </a:cxn>
                <a:cxn ang="0">
                  <a:pos x="28" y="156"/>
                </a:cxn>
                <a:cxn ang="0">
                  <a:pos x="0" y="200"/>
                </a:cxn>
                <a:cxn ang="0">
                  <a:pos x="28" y="260"/>
                </a:cxn>
                <a:cxn ang="0">
                  <a:pos x="52" y="268"/>
                </a:cxn>
                <a:cxn ang="0">
                  <a:pos x="88" y="216"/>
                </a:cxn>
                <a:cxn ang="0">
                  <a:pos x="104" y="192"/>
                </a:cxn>
                <a:cxn ang="0">
                  <a:pos x="128" y="116"/>
                </a:cxn>
                <a:cxn ang="0">
                  <a:pos x="140" y="76"/>
                </a:cxn>
                <a:cxn ang="0">
                  <a:pos x="164" y="72"/>
                </a:cxn>
                <a:cxn ang="0">
                  <a:pos x="128" y="0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53" name="Freeform 57"/>
            <p:cNvSpPr>
              <a:spLocks/>
            </p:cNvSpPr>
            <p:nvPr/>
          </p:nvSpPr>
          <p:spPr bwMode="invGray">
            <a:xfrm>
              <a:off x="3655" y="3034"/>
              <a:ext cx="49" cy="6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5" y="60"/>
                </a:cxn>
                <a:cxn ang="0">
                  <a:pos x="29" y="76"/>
                </a:cxn>
                <a:cxn ang="0">
                  <a:pos x="41" y="80"/>
                </a:cxn>
                <a:cxn ang="0">
                  <a:pos x="57" y="76"/>
                </a:cxn>
                <a:cxn ang="0">
                  <a:pos x="29" y="0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54" name="Freeform 58"/>
            <p:cNvSpPr>
              <a:spLocks/>
            </p:cNvSpPr>
            <p:nvPr/>
          </p:nvSpPr>
          <p:spPr bwMode="invGray">
            <a:xfrm>
              <a:off x="3988" y="3100"/>
              <a:ext cx="111" cy="183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60" y="84"/>
                </a:cxn>
                <a:cxn ang="0">
                  <a:pos x="36" y="92"/>
                </a:cxn>
                <a:cxn ang="0">
                  <a:pos x="12" y="108"/>
                </a:cxn>
                <a:cxn ang="0">
                  <a:pos x="40" y="188"/>
                </a:cxn>
                <a:cxn ang="0">
                  <a:pos x="52" y="224"/>
                </a:cxn>
                <a:cxn ang="0">
                  <a:pos x="60" y="236"/>
                </a:cxn>
                <a:cxn ang="0">
                  <a:pos x="84" y="244"/>
                </a:cxn>
                <a:cxn ang="0">
                  <a:pos x="96" y="196"/>
                </a:cxn>
                <a:cxn ang="0">
                  <a:pos x="124" y="168"/>
                </a:cxn>
                <a:cxn ang="0">
                  <a:pos x="112" y="68"/>
                </a:cxn>
                <a:cxn ang="0">
                  <a:pos x="140" y="48"/>
                </a:cxn>
                <a:cxn ang="0">
                  <a:pos x="112" y="20"/>
                </a:cxn>
                <a:cxn ang="0">
                  <a:pos x="96" y="0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55" name="Freeform 59"/>
            <p:cNvSpPr>
              <a:spLocks/>
            </p:cNvSpPr>
            <p:nvPr/>
          </p:nvSpPr>
          <p:spPr bwMode="invGray">
            <a:xfrm>
              <a:off x="3894" y="3043"/>
              <a:ext cx="72" cy="137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51" y="35"/>
                </a:cxn>
                <a:cxn ang="0">
                  <a:pos x="60" y="62"/>
                </a:cxn>
                <a:cxn ang="0">
                  <a:pos x="62" y="92"/>
                </a:cxn>
                <a:cxn ang="0">
                  <a:pos x="68" y="105"/>
                </a:cxn>
                <a:cxn ang="0">
                  <a:pos x="71" y="126"/>
                </a:cxn>
                <a:cxn ang="0">
                  <a:pos x="57" y="93"/>
                </a:cxn>
                <a:cxn ang="0">
                  <a:pos x="35" y="78"/>
                </a:cxn>
                <a:cxn ang="0">
                  <a:pos x="5" y="83"/>
                </a:cxn>
                <a:cxn ang="0">
                  <a:pos x="8" y="102"/>
                </a:cxn>
                <a:cxn ang="0">
                  <a:pos x="41" y="114"/>
                </a:cxn>
                <a:cxn ang="0">
                  <a:pos x="57" y="135"/>
                </a:cxn>
                <a:cxn ang="0">
                  <a:pos x="71" y="135"/>
                </a:cxn>
                <a:cxn ang="0">
                  <a:pos x="78" y="150"/>
                </a:cxn>
                <a:cxn ang="0">
                  <a:pos x="96" y="179"/>
                </a:cxn>
                <a:cxn ang="0">
                  <a:pos x="81" y="126"/>
                </a:cxn>
                <a:cxn ang="0">
                  <a:pos x="80" y="93"/>
                </a:cxn>
                <a:cxn ang="0">
                  <a:pos x="71" y="63"/>
                </a:cxn>
                <a:cxn ang="0">
                  <a:pos x="63" y="41"/>
                </a:cxn>
                <a:cxn ang="0">
                  <a:pos x="57" y="20"/>
                </a:cxn>
                <a:cxn ang="0">
                  <a:pos x="48" y="2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56" name="Freeform 60"/>
            <p:cNvSpPr>
              <a:spLocks/>
            </p:cNvSpPr>
            <p:nvPr/>
          </p:nvSpPr>
          <p:spPr bwMode="invGray">
            <a:xfrm>
              <a:off x="3943" y="3153"/>
              <a:ext cx="40" cy="13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25"/>
                </a:cxn>
                <a:cxn ang="0">
                  <a:pos x="9" y="54"/>
                </a:cxn>
                <a:cxn ang="0">
                  <a:pos x="18" y="94"/>
                </a:cxn>
                <a:cxn ang="0">
                  <a:pos x="34" y="129"/>
                </a:cxn>
                <a:cxn ang="0">
                  <a:pos x="54" y="175"/>
                </a:cxn>
                <a:cxn ang="0">
                  <a:pos x="40" y="115"/>
                </a:cxn>
                <a:cxn ang="0">
                  <a:pos x="34" y="93"/>
                </a:cxn>
                <a:cxn ang="0">
                  <a:pos x="28" y="61"/>
                </a:cxn>
                <a:cxn ang="0">
                  <a:pos x="25" y="46"/>
                </a:cxn>
                <a:cxn ang="0">
                  <a:pos x="16" y="37"/>
                </a:cxn>
                <a:cxn ang="0">
                  <a:pos x="6" y="0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57" name="Freeform 61"/>
            <p:cNvSpPr>
              <a:spLocks/>
            </p:cNvSpPr>
            <p:nvPr/>
          </p:nvSpPr>
          <p:spPr bwMode="invGray">
            <a:xfrm>
              <a:off x="3988" y="3290"/>
              <a:ext cx="65" cy="5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34"/>
                </a:cxn>
                <a:cxn ang="0">
                  <a:pos x="23" y="43"/>
                </a:cxn>
                <a:cxn ang="0">
                  <a:pos x="48" y="49"/>
                </a:cxn>
                <a:cxn ang="0">
                  <a:pos x="62" y="57"/>
                </a:cxn>
                <a:cxn ang="0">
                  <a:pos x="74" y="66"/>
                </a:cxn>
                <a:cxn ang="0">
                  <a:pos x="86" y="69"/>
                </a:cxn>
                <a:cxn ang="0">
                  <a:pos x="72" y="39"/>
                </a:cxn>
                <a:cxn ang="0">
                  <a:pos x="63" y="22"/>
                </a:cxn>
                <a:cxn ang="0">
                  <a:pos x="36" y="24"/>
                </a:cxn>
                <a:cxn ang="0">
                  <a:pos x="24" y="19"/>
                </a:cxn>
                <a:cxn ang="0">
                  <a:pos x="6" y="0"/>
                </a:cxn>
                <a:cxn ang="0">
                  <a:pos x="2" y="0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58" name="Freeform 62"/>
            <p:cNvSpPr>
              <a:spLocks/>
            </p:cNvSpPr>
            <p:nvPr/>
          </p:nvSpPr>
          <p:spPr bwMode="invGray">
            <a:xfrm>
              <a:off x="4092" y="3195"/>
              <a:ext cx="83" cy="117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75" y="10"/>
                </a:cxn>
                <a:cxn ang="0">
                  <a:pos x="23" y="15"/>
                </a:cxn>
                <a:cxn ang="0">
                  <a:pos x="14" y="33"/>
                </a:cxn>
                <a:cxn ang="0">
                  <a:pos x="11" y="61"/>
                </a:cxn>
                <a:cxn ang="0">
                  <a:pos x="14" y="75"/>
                </a:cxn>
                <a:cxn ang="0">
                  <a:pos x="3" y="88"/>
                </a:cxn>
                <a:cxn ang="0">
                  <a:pos x="14" y="109"/>
                </a:cxn>
                <a:cxn ang="0">
                  <a:pos x="23" y="124"/>
                </a:cxn>
                <a:cxn ang="0">
                  <a:pos x="15" y="144"/>
                </a:cxn>
                <a:cxn ang="0">
                  <a:pos x="24" y="156"/>
                </a:cxn>
                <a:cxn ang="0">
                  <a:pos x="42" y="144"/>
                </a:cxn>
                <a:cxn ang="0">
                  <a:pos x="50" y="93"/>
                </a:cxn>
                <a:cxn ang="0">
                  <a:pos x="56" y="126"/>
                </a:cxn>
                <a:cxn ang="0">
                  <a:pos x="65" y="145"/>
                </a:cxn>
                <a:cxn ang="0">
                  <a:pos x="62" y="112"/>
                </a:cxn>
                <a:cxn ang="0">
                  <a:pos x="72" y="73"/>
                </a:cxn>
                <a:cxn ang="0">
                  <a:pos x="69" y="51"/>
                </a:cxn>
                <a:cxn ang="0">
                  <a:pos x="54" y="60"/>
                </a:cxn>
                <a:cxn ang="0">
                  <a:pos x="35" y="54"/>
                </a:cxn>
                <a:cxn ang="0">
                  <a:pos x="41" y="36"/>
                </a:cxn>
                <a:cxn ang="0">
                  <a:pos x="62" y="34"/>
                </a:cxn>
                <a:cxn ang="0">
                  <a:pos x="78" y="39"/>
                </a:cxn>
                <a:cxn ang="0">
                  <a:pos x="98" y="30"/>
                </a:cxn>
                <a:cxn ang="0">
                  <a:pos x="111" y="13"/>
                </a:cxn>
                <a:cxn ang="0">
                  <a:pos x="98" y="0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59" name="Freeform 63"/>
            <p:cNvSpPr>
              <a:spLocks/>
            </p:cNvSpPr>
            <p:nvPr/>
          </p:nvSpPr>
          <p:spPr bwMode="invGray">
            <a:xfrm>
              <a:off x="4064" y="2777"/>
              <a:ext cx="22" cy="71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6"/>
                </a:cxn>
                <a:cxn ang="0">
                  <a:pos x="6" y="37"/>
                </a:cxn>
                <a:cxn ang="0">
                  <a:pos x="1" y="61"/>
                </a:cxn>
                <a:cxn ang="0">
                  <a:pos x="16" y="94"/>
                </a:cxn>
                <a:cxn ang="0">
                  <a:pos x="30" y="82"/>
                </a:cxn>
                <a:cxn ang="0">
                  <a:pos x="22" y="61"/>
                </a:cxn>
                <a:cxn ang="0">
                  <a:pos x="12" y="0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60" name="Freeform 64"/>
            <p:cNvSpPr>
              <a:spLocks/>
            </p:cNvSpPr>
            <p:nvPr/>
          </p:nvSpPr>
          <p:spPr bwMode="invGray">
            <a:xfrm>
              <a:off x="4078" y="2896"/>
              <a:ext cx="61" cy="11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0" y="20"/>
                </a:cxn>
                <a:cxn ang="0">
                  <a:pos x="8" y="49"/>
                </a:cxn>
                <a:cxn ang="0">
                  <a:pos x="6" y="107"/>
                </a:cxn>
                <a:cxn ang="0">
                  <a:pos x="17" y="103"/>
                </a:cxn>
                <a:cxn ang="0">
                  <a:pos x="20" y="115"/>
                </a:cxn>
                <a:cxn ang="0">
                  <a:pos x="29" y="122"/>
                </a:cxn>
                <a:cxn ang="0">
                  <a:pos x="38" y="140"/>
                </a:cxn>
                <a:cxn ang="0">
                  <a:pos x="48" y="128"/>
                </a:cxn>
                <a:cxn ang="0">
                  <a:pos x="65" y="134"/>
                </a:cxn>
                <a:cxn ang="0">
                  <a:pos x="63" y="109"/>
                </a:cxn>
                <a:cxn ang="0">
                  <a:pos x="48" y="104"/>
                </a:cxn>
                <a:cxn ang="0">
                  <a:pos x="39" y="91"/>
                </a:cxn>
                <a:cxn ang="0">
                  <a:pos x="33" y="73"/>
                </a:cxn>
                <a:cxn ang="0">
                  <a:pos x="41" y="53"/>
                </a:cxn>
                <a:cxn ang="0">
                  <a:pos x="35" y="35"/>
                </a:cxn>
                <a:cxn ang="0">
                  <a:pos x="42" y="20"/>
                </a:cxn>
                <a:cxn ang="0">
                  <a:pos x="29" y="4"/>
                </a:cxn>
                <a:cxn ang="0">
                  <a:pos x="18" y="7"/>
                </a:cxn>
                <a:cxn ang="0">
                  <a:pos x="12" y="2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61" name="Freeform 65"/>
            <p:cNvSpPr>
              <a:spLocks/>
            </p:cNvSpPr>
            <p:nvPr/>
          </p:nvSpPr>
          <p:spPr bwMode="invGray">
            <a:xfrm>
              <a:off x="4121" y="3052"/>
              <a:ext cx="64" cy="79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44" y="18"/>
                </a:cxn>
                <a:cxn ang="0">
                  <a:pos x="32" y="30"/>
                </a:cxn>
                <a:cxn ang="0">
                  <a:pos x="16" y="35"/>
                </a:cxn>
                <a:cxn ang="0">
                  <a:pos x="8" y="48"/>
                </a:cxn>
                <a:cxn ang="0">
                  <a:pos x="4" y="74"/>
                </a:cxn>
                <a:cxn ang="0">
                  <a:pos x="13" y="71"/>
                </a:cxn>
                <a:cxn ang="0">
                  <a:pos x="25" y="62"/>
                </a:cxn>
                <a:cxn ang="0">
                  <a:pos x="34" y="69"/>
                </a:cxn>
                <a:cxn ang="0">
                  <a:pos x="58" y="99"/>
                </a:cxn>
                <a:cxn ang="0">
                  <a:pos x="71" y="72"/>
                </a:cxn>
                <a:cxn ang="0">
                  <a:pos x="85" y="68"/>
                </a:cxn>
                <a:cxn ang="0">
                  <a:pos x="74" y="39"/>
                </a:cxn>
                <a:cxn ang="0">
                  <a:pos x="52" y="0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62" name="Freeform 66"/>
            <p:cNvSpPr>
              <a:spLocks/>
            </p:cNvSpPr>
            <p:nvPr/>
          </p:nvSpPr>
          <p:spPr bwMode="invGray">
            <a:xfrm>
              <a:off x="4197" y="3193"/>
              <a:ext cx="29" cy="49"/>
            </a:xfrm>
            <a:custGeom>
              <a:avLst/>
              <a:gdLst/>
              <a:ahLst/>
              <a:cxnLst>
                <a:cxn ang="0">
                  <a:pos x="6" y="27"/>
                </a:cxn>
                <a:cxn ang="0">
                  <a:pos x="26" y="66"/>
                </a:cxn>
                <a:cxn ang="0">
                  <a:pos x="30" y="52"/>
                </a:cxn>
                <a:cxn ang="0">
                  <a:pos x="38" y="40"/>
                </a:cxn>
                <a:cxn ang="0">
                  <a:pos x="30" y="25"/>
                </a:cxn>
                <a:cxn ang="0">
                  <a:pos x="20" y="13"/>
                </a:cxn>
                <a:cxn ang="0">
                  <a:pos x="11" y="1"/>
                </a:cxn>
                <a:cxn ang="0">
                  <a:pos x="2" y="12"/>
                </a:cxn>
                <a:cxn ang="0">
                  <a:pos x="6" y="2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63" name="Freeform 67"/>
            <p:cNvSpPr>
              <a:spLocks/>
            </p:cNvSpPr>
            <p:nvPr/>
          </p:nvSpPr>
          <p:spPr bwMode="invGray">
            <a:xfrm>
              <a:off x="4181" y="3275"/>
              <a:ext cx="18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3"/>
                </a:cxn>
                <a:cxn ang="0">
                  <a:pos x="24" y="11"/>
                </a:cxn>
                <a:cxn ang="0">
                  <a:pos x="0" y="0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64" name="Freeform 68"/>
            <p:cNvSpPr>
              <a:spLocks/>
            </p:cNvSpPr>
            <p:nvPr/>
          </p:nvSpPr>
          <p:spPr bwMode="invGray">
            <a:xfrm>
              <a:off x="4208" y="3265"/>
              <a:ext cx="4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8"/>
                </a:cxn>
                <a:cxn ang="0">
                  <a:pos x="28" y="33"/>
                </a:cxn>
                <a:cxn ang="0">
                  <a:pos x="42" y="46"/>
                </a:cxn>
                <a:cxn ang="0">
                  <a:pos x="60" y="42"/>
                </a:cxn>
                <a:cxn ang="0">
                  <a:pos x="49" y="24"/>
                </a:cxn>
                <a:cxn ang="0">
                  <a:pos x="28" y="3"/>
                </a:cxn>
                <a:cxn ang="0">
                  <a:pos x="19" y="16"/>
                </a:cxn>
                <a:cxn ang="0">
                  <a:pos x="9" y="0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65" name="Freeform 69"/>
            <p:cNvSpPr>
              <a:spLocks/>
            </p:cNvSpPr>
            <p:nvPr/>
          </p:nvSpPr>
          <p:spPr bwMode="invGray">
            <a:xfrm>
              <a:off x="4277" y="3335"/>
              <a:ext cx="24" cy="3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0" y="11"/>
                </a:cxn>
                <a:cxn ang="0">
                  <a:pos x="12" y="32"/>
                </a:cxn>
                <a:cxn ang="0">
                  <a:pos x="24" y="36"/>
                </a:cxn>
                <a:cxn ang="0">
                  <a:pos x="28" y="0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66" name="Freeform 70"/>
            <p:cNvSpPr>
              <a:spLocks/>
            </p:cNvSpPr>
            <p:nvPr/>
          </p:nvSpPr>
          <p:spPr bwMode="invGray">
            <a:xfrm>
              <a:off x="4544" y="3293"/>
              <a:ext cx="46" cy="4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14"/>
                </a:cxn>
                <a:cxn ang="0">
                  <a:pos x="24" y="35"/>
                </a:cxn>
                <a:cxn ang="0">
                  <a:pos x="36" y="54"/>
                </a:cxn>
                <a:cxn ang="0">
                  <a:pos x="46" y="63"/>
                </a:cxn>
                <a:cxn ang="0">
                  <a:pos x="61" y="56"/>
                </a:cxn>
                <a:cxn ang="0">
                  <a:pos x="33" y="17"/>
                </a:cxn>
                <a:cxn ang="0">
                  <a:pos x="7" y="0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67" name="Freeform 71"/>
            <p:cNvSpPr>
              <a:spLocks/>
            </p:cNvSpPr>
            <p:nvPr/>
          </p:nvSpPr>
          <p:spPr bwMode="invGray">
            <a:xfrm>
              <a:off x="4147" y="3352"/>
              <a:ext cx="46" cy="5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30" y="34"/>
                </a:cxn>
                <a:cxn ang="0">
                  <a:pos x="16" y="43"/>
                </a:cxn>
                <a:cxn ang="0">
                  <a:pos x="22" y="67"/>
                </a:cxn>
                <a:cxn ang="0">
                  <a:pos x="48" y="58"/>
                </a:cxn>
                <a:cxn ang="0">
                  <a:pos x="60" y="47"/>
                </a:cxn>
                <a:cxn ang="0">
                  <a:pos x="51" y="28"/>
                </a:cxn>
                <a:cxn ang="0">
                  <a:pos x="57" y="14"/>
                </a:cxn>
                <a:cxn ang="0">
                  <a:pos x="55" y="2"/>
                </a:cxn>
                <a:cxn ang="0">
                  <a:pos x="46" y="4"/>
                </a:cxn>
                <a:cxn ang="0">
                  <a:pos x="51" y="5"/>
                </a:cxn>
                <a:cxn ang="0">
                  <a:pos x="49" y="16"/>
                </a:cxn>
                <a:cxn ang="0">
                  <a:pos x="43" y="23"/>
                </a:cxn>
                <a:cxn ang="0">
                  <a:pos x="28" y="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68" name="Freeform 72"/>
            <p:cNvSpPr>
              <a:spLocks/>
            </p:cNvSpPr>
            <p:nvPr/>
          </p:nvSpPr>
          <p:spPr bwMode="invGray">
            <a:xfrm>
              <a:off x="4098" y="3371"/>
              <a:ext cx="32" cy="27"/>
            </a:xfrm>
            <a:custGeom>
              <a:avLst/>
              <a:gdLst/>
              <a:ahLst/>
              <a:cxnLst>
                <a:cxn ang="0">
                  <a:pos x="21" y="3"/>
                </a:cxn>
                <a:cxn ang="0">
                  <a:pos x="6" y="6"/>
                </a:cxn>
                <a:cxn ang="0">
                  <a:pos x="33" y="36"/>
                </a:cxn>
                <a:cxn ang="0">
                  <a:pos x="42" y="30"/>
                </a:cxn>
                <a:cxn ang="0">
                  <a:pos x="21" y="3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69" name="Freeform 73"/>
            <p:cNvSpPr>
              <a:spLocks/>
            </p:cNvSpPr>
            <p:nvPr/>
          </p:nvSpPr>
          <p:spPr bwMode="invGray">
            <a:xfrm>
              <a:off x="4077" y="3342"/>
              <a:ext cx="24" cy="3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6"/>
                </a:cxn>
                <a:cxn ang="0">
                  <a:pos x="16" y="24"/>
                </a:cxn>
                <a:cxn ang="0">
                  <a:pos x="19" y="29"/>
                </a:cxn>
                <a:cxn ang="0">
                  <a:pos x="16" y="35"/>
                </a:cxn>
                <a:cxn ang="0">
                  <a:pos x="30" y="21"/>
                </a:cxn>
                <a:cxn ang="0">
                  <a:pos x="24" y="9"/>
                </a:cxn>
                <a:cxn ang="0">
                  <a:pos x="21" y="0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70" name="Freeform 74"/>
            <p:cNvSpPr>
              <a:spLocks/>
            </p:cNvSpPr>
            <p:nvPr/>
          </p:nvSpPr>
          <p:spPr bwMode="invGray">
            <a:xfrm>
              <a:off x="4111" y="3353"/>
              <a:ext cx="34" cy="24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7"/>
                </a:cxn>
                <a:cxn ang="0">
                  <a:pos x="27" y="31"/>
                </a:cxn>
                <a:cxn ang="0">
                  <a:pos x="45" y="24"/>
                </a:cxn>
                <a:cxn ang="0">
                  <a:pos x="22" y="10"/>
                </a:cxn>
                <a:cxn ang="0">
                  <a:pos x="21" y="0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71" name="Freeform 75"/>
            <p:cNvSpPr>
              <a:spLocks/>
            </p:cNvSpPr>
            <p:nvPr/>
          </p:nvSpPr>
          <p:spPr bwMode="invGray">
            <a:xfrm>
              <a:off x="4062" y="3021"/>
              <a:ext cx="27" cy="5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1" y="15"/>
                </a:cxn>
                <a:cxn ang="0">
                  <a:pos x="9" y="36"/>
                </a:cxn>
                <a:cxn ang="0">
                  <a:pos x="0" y="59"/>
                </a:cxn>
                <a:cxn ang="0">
                  <a:pos x="8" y="74"/>
                </a:cxn>
                <a:cxn ang="0">
                  <a:pos x="20" y="59"/>
                </a:cxn>
                <a:cxn ang="0">
                  <a:pos x="35" y="32"/>
                </a:cxn>
                <a:cxn ang="0">
                  <a:pos x="30" y="0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72" name="Freeform 76"/>
            <p:cNvSpPr>
              <a:spLocks/>
            </p:cNvSpPr>
            <p:nvPr/>
          </p:nvSpPr>
          <p:spPr bwMode="invGray">
            <a:xfrm>
              <a:off x="4113" y="3012"/>
              <a:ext cx="19" cy="55"/>
            </a:xfrm>
            <a:custGeom>
              <a:avLst/>
              <a:gdLst/>
              <a:ahLst/>
              <a:cxnLst>
                <a:cxn ang="0">
                  <a:pos x="13" y="7"/>
                </a:cxn>
                <a:cxn ang="0">
                  <a:pos x="4" y="8"/>
                </a:cxn>
                <a:cxn ang="0">
                  <a:pos x="0" y="22"/>
                </a:cxn>
                <a:cxn ang="0">
                  <a:pos x="15" y="41"/>
                </a:cxn>
                <a:cxn ang="0">
                  <a:pos x="25" y="56"/>
                </a:cxn>
                <a:cxn ang="0">
                  <a:pos x="16" y="20"/>
                </a:cxn>
                <a:cxn ang="0">
                  <a:pos x="13" y="7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73" name="Freeform 77"/>
            <p:cNvSpPr>
              <a:spLocks/>
            </p:cNvSpPr>
            <p:nvPr/>
          </p:nvSpPr>
          <p:spPr bwMode="invGray">
            <a:xfrm>
              <a:off x="4135" y="2995"/>
              <a:ext cx="10" cy="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10"/>
                </a:cxn>
                <a:cxn ang="0">
                  <a:pos x="11" y="25"/>
                </a:cxn>
                <a:cxn ang="0">
                  <a:pos x="11" y="0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74" name="Freeform 78"/>
            <p:cNvSpPr>
              <a:spLocks/>
            </p:cNvSpPr>
            <p:nvPr/>
          </p:nvSpPr>
          <p:spPr bwMode="invGray">
            <a:xfrm>
              <a:off x="4145" y="3007"/>
              <a:ext cx="21" cy="4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1" y="14"/>
                </a:cxn>
                <a:cxn ang="0">
                  <a:pos x="20" y="21"/>
                </a:cxn>
                <a:cxn ang="0">
                  <a:pos x="8" y="39"/>
                </a:cxn>
                <a:cxn ang="0">
                  <a:pos x="0" y="56"/>
                </a:cxn>
                <a:cxn ang="0">
                  <a:pos x="11" y="57"/>
                </a:cxn>
                <a:cxn ang="0">
                  <a:pos x="26" y="26"/>
                </a:cxn>
                <a:cxn ang="0">
                  <a:pos x="5" y="0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75" name="Freeform 79"/>
            <p:cNvSpPr>
              <a:spLocks/>
            </p:cNvSpPr>
            <p:nvPr/>
          </p:nvSpPr>
          <p:spPr bwMode="invGray">
            <a:xfrm>
              <a:off x="3876" y="3076"/>
              <a:ext cx="12" cy="27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0" y="7"/>
                </a:cxn>
                <a:cxn ang="0">
                  <a:pos x="8" y="22"/>
                </a:cxn>
                <a:cxn ang="0">
                  <a:pos x="14" y="3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76" name="Freeform 80"/>
            <p:cNvSpPr>
              <a:spLocks/>
            </p:cNvSpPr>
            <p:nvPr/>
          </p:nvSpPr>
          <p:spPr bwMode="invGray">
            <a:xfrm>
              <a:off x="3866" y="3053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77" name="Freeform 81"/>
            <p:cNvSpPr>
              <a:spLocks/>
            </p:cNvSpPr>
            <p:nvPr/>
          </p:nvSpPr>
          <p:spPr bwMode="invGray">
            <a:xfrm>
              <a:off x="3862" y="3035"/>
              <a:ext cx="12" cy="14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0" y="10"/>
                </a:cxn>
                <a:cxn ang="0">
                  <a:pos x="12" y="19"/>
                </a:cxn>
                <a:cxn ang="0">
                  <a:pos x="10" y="5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78" name="Freeform 82"/>
            <p:cNvSpPr>
              <a:spLocks/>
            </p:cNvSpPr>
            <p:nvPr/>
          </p:nvSpPr>
          <p:spPr bwMode="invGray">
            <a:xfrm>
              <a:off x="3850" y="2995"/>
              <a:ext cx="11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79" name="Freeform 83"/>
            <p:cNvSpPr>
              <a:spLocks/>
            </p:cNvSpPr>
            <p:nvPr/>
          </p:nvSpPr>
          <p:spPr bwMode="invGray">
            <a:xfrm>
              <a:off x="3852" y="3020"/>
              <a:ext cx="16" cy="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9" y="18"/>
                </a:cxn>
                <a:cxn ang="0">
                  <a:pos x="14" y="6"/>
                </a:cxn>
                <a:cxn ang="0">
                  <a:pos x="13" y="0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80" name="Freeform 84"/>
            <p:cNvSpPr>
              <a:spLocks/>
            </p:cNvSpPr>
            <p:nvPr/>
          </p:nvSpPr>
          <p:spPr bwMode="invGray">
            <a:xfrm>
              <a:off x="4688" y="3643"/>
              <a:ext cx="45" cy="60"/>
            </a:xfrm>
            <a:custGeom>
              <a:avLst/>
              <a:gdLst/>
              <a:ahLst/>
              <a:cxnLst>
                <a:cxn ang="0">
                  <a:pos x="10" y="7"/>
                </a:cxn>
                <a:cxn ang="0">
                  <a:pos x="3" y="18"/>
                </a:cxn>
                <a:cxn ang="0">
                  <a:pos x="15" y="39"/>
                </a:cxn>
                <a:cxn ang="0">
                  <a:pos x="27" y="54"/>
                </a:cxn>
                <a:cxn ang="0">
                  <a:pos x="40" y="63"/>
                </a:cxn>
                <a:cxn ang="0">
                  <a:pos x="51" y="81"/>
                </a:cxn>
                <a:cxn ang="0">
                  <a:pos x="52" y="57"/>
                </a:cxn>
                <a:cxn ang="0">
                  <a:pos x="43" y="37"/>
                </a:cxn>
                <a:cxn ang="0">
                  <a:pos x="25" y="18"/>
                </a:cxn>
                <a:cxn ang="0">
                  <a:pos x="10" y="7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81" name="Freeform 85"/>
            <p:cNvSpPr>
              <a:spLocks/>
            </p:cNvSpPr>
            <p:nvPr/>
          </p:nvSpPr>
          <p:spPr bwMode="invGray">
            <a:xfrm>
              <a:off x="4919" y="3594"/>
              <a:ext cx="53" cy="46"/>
            </a:xfrm>
            <a:custGeom>
              <a:avLst/>
              <a:gdLst/>
              <a:ahLst/>
              <a:cxnLst>
                <a:cxn ang="0">
                  <a:pos x="28" y="23"/>
                </a:cxn>
                <a:cxn ang="0">
                  <a:pos x="13" y="32"/>
                </a:cxn>
                <a:cxn ang="0">
                  <a:pos x="1" y="44"/>
                </a:cxn>
                <a:cxn ang="0">
                  <a:pos x="13" y="59"/>
                </a:cxn>
                <a:cxn ang="0">
                  <a:pos x="28" y="44"/>
                </a:cxn>
                <a:cxn ang="0">
                  <a:pos x="40" y="23"/>
                </a:cxn>
                <a:cxn ang="0">
                  <a:pos x="55" y="0"/>
                </a:cxn>
                <a:cxn ang="0">
                  <a:pos x="71" y="11"/>
                </a:cxn>
                <a:cxn ang="0">
                  <a:pos x="35" y="23"/>
                </a:cxn>
                <a:cxn ang="0">
                  <a:pos x="28" y="23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82" name="Freeform 86"/>
            <p:cNvSpPr>
              <a:spLocks/>
            </p:cNvSpPr>
            <p:nvPr/>
          </p:nvSpPr>
          <p:spPr bwMode="invGray">
            <a:xfrm>
              <a:off x="4759" y="3569"/>
              <a:ext cx="17" cy="2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12" y="30"/>
                </a:cxn>
                <a:cxn ang="0">
                  <a:pos x="9" y="0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83" name="Freeform 87"/>
            <p:cNvSpPr>
              <a:spLocks/>
            </p:cNvSpPr>
            <p:nvPr/>
          </p:nvSpPr>
          <p:spPr bwMode="invGray">
            <a:xfrm>
              <a:off x="4751" y="3547"/>
              <a:ext cx="20" cy="1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4"/>
                </a:cxn>
                <a:cxn ang="0">
                  <a:pos x="21" y="20"/>
                </a:cxn>
                <a:cxn ang="0">
                  <a:pos x="19" y="0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84" name="Freeform 88"/>
            <p:cNvSpPr>
              <a:spLocks/>
            </p:cNvSpPr>
            <p:nvPr/>
          </p:nvSpPr>
          <p:spPr bwMode="invGray">
            <a:xfrm>
              <a:off x="4598" y="3353"/>
              <a:ext cx="24" cy="3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0" y="11"/>
                </a:cxn>
                <a:cxn ang="0">
                  <a:pos x="12" y="32"/>
                </a:cxn>
                <a:cxn ang="0">
                  <a:pos x="24" y="36"/>
                </a:cxn>
                <a:cxn ang="0">
                  <a:pos x="28" y="0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85" name="Freeform 89"/>
            <p:cNvSpPr>
              <a:spLocks/>
            </p:cNvSpPr>
            <p:nvPr/>
          </p:nvSpPr>
          <p:spPr bwMode="invGray">
            <a:xfrm>
              <a:off x="4632" y="3396"/>
              <a:ext cx="26" cy="3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0" y="9"/>
                </a:cxn>
                <a:cxn ang="0">
                  <a:pos x="14" y="32"/>
                </a:cxn>
                <a:cxn ang="0">
                  <a:pos x="26" y="36"/>
                </a:cxn>
                <a:cxn ang="0">
                  <a:pos x="30" y="0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86" name="Freeform 90"/>
            <p:cNvSpPr>
              <a:spLocks/>
            </p:cNvSpPr>
            <p:nvPr/>
          </p:nvSpPr>
          <p:spPr bwMode="invGray">
            <a:xfrm>
              <a:off x="4659" y="3459"/>
              <a:ext cx="28" cy="28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10" y="2"/>
                </a:cxn>
                <a:cxn ang="0">
                  <a:pos x="14" y="25"/>
                </a:cxn>
                <a:cxn ang="0">
                  <a:pos x="26" y="29"/>
                </a:cxn>
                <a:cxn ang="0">
                  <a:pos x="34" y="2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87" name="Freeform 91"/>
            <p:cNvSpPr>
              <a:spLocks/>
            </p:cNvSpPr>
            <p:nvPr/>
          </p:nvSpPr>
          <p:spPr bwMode="invGray">
            <a:xfrm>
              <a:off x="4693" y="3449"/>
              <a:ext cx="28" cy="26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10" y="2"/>
                </a:cxn>
                <a:cxn ang="0">
                  <a:pos x="16" y="22"/>
                </a:cxn>
                <a:cxn ang="0">
                  <a:pos x="27" y="22"/>
                </a:cxn>
                <a:cxn ang="0">
                  <a:pos x="34" y="2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88" name="Freeform 92"/>
            <p:cNvSpPr>
              <a:spLocks/>
            </p:cNvSpPr>
            <p:nvPr/>
          </p:nvSpPr>
          <p:spPr bwMode="invGray">
            <a:xfrm>
              <a:off x="4683" y="3413"/>
              <a:ext cx="26" cy="20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10" y="2"/>
                </a:cxn>
                <a:cxn ang="0">
                  <a:pos x="13" y="15"/>
                </a:cxn>
                <a:cxn ang="0">
                  <a:pos x="25" y="19"/>
                </a:cxn>
                <a:cxn ang="0">
                  <a:pos x="31" y="1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89" name="Freeform 93"/>
            <p:cNvSpPr>
              <a:spLocks/>
            </p:cNvSpPr>
            <p:nvPr/>
          </p:nvSpPr>
          <p:spPr bwMode="invGray">
            <a:xfrm>
              <a:off x="4657" y="3388"/>
              <a:ext cx="26" cy="35"/>
            </a:xfrm>
            <a:custGeom>
              <a:avLst/>
              <a:gdLst/>
              <a:ahLst/>
              <a:cxnLst>
                <a:cxn ang="0">
                  <a:pos x="28" y="16"/>
                </a:cxn>
                <a:cxn ang="0">
                  <a:pos x="19" y="2"/>
                </a:cxn>
                <a:cxn ang="0">
                  <a:pos x="10" y="25"/>
                </a:cxn>
                <a:cxn ang="0">
                  <a:pos x="19" y="35"/>
                </a:cxn>
                <a:cxn ang="0">
                  <a:pos x="27" y="29"/>
                </a:cxn>
                <a:cxn ang="0">
                  <a:pos x="28" y="16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90" name="Freeform 94"/>
            <p:cNvSpPr>
              <a:spLocks/>
            </p:cNvSpPr>
            <p:nvPr/>
          </p:nvSpPr>
          <p:spPr bwMode="invGray">
            <a:xfrm>
              <a:off x="4625" y="3372"/>
              <a:ext cx="24" cy="2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10" y="2"/>
                </a:cxn>
                <a:cxn ang="0">
                  <a:pos x="12" y="23"/>
                </a:cxn>
                <a:cxn ang="0">
                  <a:pos x="24" y="27"/>
                </a:cxn>
                <a:cxn ang="0">
                  <a:pos x="22" y="10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91" name="Freeform 95"/>
            <p:cNvSpPr>
              <a:spLocks/>
            </p:cNvSpPr>
            <p:nvPr/>
          </p:nvSpPr>
          <p:spPr bwMode="invGray">
            <a:xfrm>
              <a:off x="4665" y="3425"/>
              <a:ext cx="24" cy="2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10" y="2"/>
                </a:cxn>
                <a:cxn ang="0">
                  <a:pos x="12" y="23"/>
                </a:cxn>
                <a:cxn ang="0">
                  <a:pos x="24" y="27"/>
                </a:cxn>
                <a:cxn ang="0">
                  <a:pos x="22" y="10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92" name="Freeform 96"/>
            <p:cNvSpPr>
              <a:spLocks/>
            </p:cNvSpPr>
            <p:nvPr/>
          </p:nvSpPr>
          <p:spPr bwMode="invGray">
            <a:xfrm>
              <a:off x="3055" y="2051"/>
              <a:ext cx="141" cy="108"/>
            </a:xfrm>
            <a:custGeom>
              <a:avLst/>
              <a:gdLst/>
              <a:ahLst/>
              <a:cxnLst>
                <a:cxn ang="0">
                  <a:pos x="171" y="4"/>
                </a:cxn>
                <a:cxn ang="0">
                  <a:pos x="185" y="4"/>
                </a:cxn>
                <a:cxn ang="0">
                  <a:pos x="189" y="16"/>
                </a:cxn>
                <a:cxn ang="0">
                  <a:pos x="187" y="24"/>
                </a:cxn>
                <a:cxn ang="0">
                  <a:pos x="131" y="44"/>
                </a:cxn>
                <a:cxn ang="0">
                  <a:pos x="109" y="58"/>
                </a:cxn>
                <a:cxn ang="0">
                  <a:pos x="97" y="62"/>
                </a:cxn>
                <a:cxn ang="0">
                  <a:pos x="71" y="82"/>
                </a:cxn>
                <a:cxn ang="0">
                  <a:pos x="75" y="92"/>
                </a:cxn>
                <a:cxn ang="0">
                  <a:pos x="83" y="116"/>
                </a:cxn>
                <a:cxn ang="0">
                  <a:pos x="107" y="126"/>
                </a:cxn>
                <a:cxn ang="0">
                  <a:pos x="93" y="140"/>
                </a:cxn>
                <a:cxn ang="0">
                  <a:pos x="83" y="130"/>
                </a:cxn>
                <a:cxn ang="0">
                  <a:pos x="71" y="134"/>
                </a:cxn>
                <a:cxn ang="0">
                  <a:pos x="21" y="122"/>
                </a:cxn>
                <a:cxn ang="0">
                  <a:pos x="19" y="106"/>
                </a:cxn>
                <a:cxn ang="0">
                  <a:pos x="47" y="90"/>
                </a:cxn>
                <a:cxn ang="0">
                  <a:pos x="51" y="76"/>
                </a:cxn>
                <a:cxn ang="0">
                  <a:pos x="47" y="64"/>
                </a:cxn>
                <a:cxn ang="0">
                  <a:pos x="73" y="46"/>
                </a:cxn>
                <a:cxn ang="0">
                  <a:pos x="97" y="36"/>
                </a:cxn>
                <a:cxn ang="0">
                  <a:pos x="113" y="24"/>
                </a:cxn>
                <a:cxn ang="0">
                  <a:pos x="171" y="4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93" name="Freeform 97"/>
            <p:cNvSpPr>
              <a:spLocks/>
            </p:cNvSpPr>
            <p:nvPr/>
          </p:nvSpPr>
          <p:spPr bwMode="invGray">
            <a:xfrm>
              <a:off x="3139" y="2155"/>
              <a:ext cx="40" cy="1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2" y="2"/>
                </a:cxn>
                <a:cxn ang="0">
                  <a:pos x="32" y="16"/>
                </a:cxn>
                <a:cxn ang="0">
                  <a:pos x="44" y="14"/>
                </a:cxn>
                <a:cxn ang="0">
                  <a:pos x="24" y="0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94" name="Freeform 98"/>
            <p:cNvSpPr>
              <a:spLocks/>
            </p:cNvSpPr>
            <p:nvPr/>
          </p:nvSpPr>
          <p:spPr bwMode="invGray">
            <a:xfrm>
              <a:off x="3344" y="1999"/>
              <a:ext cx="42" cy="28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25" y="24"/>
                </a:cxn>
                <a:cxn ang="0">
                  <a:pos x="11" y="34"/>
                </a:cxn>
                <a:cxn ang="0">
                  <a:pos x="9" y="4"/>
                </a:cxn>
                <a:cxn ang="0">
                  <a:pos x="21" y="0"/>
                </a:cxn>
                <a:cxn ang="0">
                  <a:pos x="57" y="4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95" name="Freeform 99"/>
            <p:cNvSpPr>
              <a:spLocks/>
            </p:cNvSpPr>
            <p:nvPr/>
          </p:nvSpPr>
          <p:spPr bwMode="invGray">
            <a:xfrm>
              <a:off x="3374" y="2012"/>
              <a:ext cx="50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11" y="6"/>
                </a:cxn>
                <a:cxn ang="0">
                  <a:pos x="57" y="26"/>
                </a:cxn>
                <a:cxn ang="0">
                  <a:pos x="63" y="24"/>
                </a:cxn>
                <a:cxn ang="0">
                  <a:pos x="29" y="0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96" name="Freeform 100"/>
            <p:cNvSpPr>
              <a:spLocks/>
            </p:cNvSpPr>
            <p:nvPr/>
          </p:nvSpPr>
          <p:spPr bwMode="invGray">
            <a:xfrm>
              <a:off x="3428" y="2015"/>
              <a:ext cx="50" cy="32"/>
            </a:xfrm>
            <a:custGeom>
              <a:avLst/>
              <a:gdLst/>
              <a:ahLst/>
              <a:cxnLst>
                <a:cxn ang="0">
                  <a:pos x="50" y="9"/>
                </a:cxn>
                <a:cxn ang="0">
                  <a:pos x="26" y="9"/>
                </a:cxn>
                <a:cxn ang="0">
                  <a:pos x="10" y="9"/>
                </a:cxn>
                <a:cxn ang="0">
                  <a:pos x="8" y="35"/>
                </a:cxn>
                <a:cxn ang="0">
                  <a:pos x="32" y="43"/>
                </a:cxn>
                <a:cxn ang="0">
                  <a:pos x="62" y="27"/>
                </a:cxn>
                <a:cxn ang="0">
                  <a:pos x="50" y="9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97" name="Freeform 101"/>
            <p:cNvSpPr>
              <a:spLocks/>
            </p:cNvSpPr>
            <p:nvPr/>
          </p:nvSpPr>
          <p:spPr bwMode="invGray">
            <a:xfrm>
              <a:off x="3777" y="2042"/>
              <a:ext cx="88" cy="31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8" y="16"/>
                </a:cxn>
                <a:cxn ang="0">
                  <a:pos x="50" y="30"/>
                </a:cxn>
                <a:cxn ang="0">
                  <a:pos x="76" y="36"/>
                </a:cxn>
                <a:cxn ang="0">
                  <a:pos x="112" y="22"/>
                </a:cxn>
                <a:cxn ang="0">
                  <a:pos x="78" y="4"/>
                </a:cxn>
                <a:cxn ang="0">
                  <a:pos x="14" y="0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98" name="Freeform 102"/>
            <p:cNvSpPr>
              <a:spLocks/>
            </p:cNvSpPr>
            <p:nvPr/>
          </p:nvSpPr>
          <p:spPr bwMode="invGray">
            <a:xfrm>
              <a:off x="3867" y="2041"/>
              <a:ext cx="46" cy="24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62" y="10"/>
                </a:cxn>
                <a:cxn ang="0">
                  <a:pos x="30" y="32"/>
                </a:cxn>
                <a:cxn ang="0">
                  <a:pos x="6" y="22"/>
                </a:cxn>
                <a:cxn ang="0">
                  <a:pos x="32" y="4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199" name="Freeform 103"/>
            <p:cNvSpPr>
              <a:spLocks/>
            </p:cNvSpPr>
            <p:nvPr/>
          </p:nvSpPr>
          <p:spPr bwMode="invGray">
            <a:xfrm>
              <a:off x="3846" y="2070"/>
              <a:ext cx="37" cy="17"/>
            </a:xfrm>
            <a:custGeom>
              <a:avLst/>
              <a:gdLst/>
              <a:ahLst/>
              <a:cxnLst>
                <a:cxn ang="0">
                  <a:pos x="20" y="1"/>
                </a:cxn>
                <a:cxn ang="0">
                  <a:pos x="6" y="5"/>
                </a:cxn>
                <a:cxn ang="0">
                  <a:pos x="38" y="23"/>
                </a:cxn>
                <a:cxn ang="0">
                  <a:pos x="20" y="1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00" name="Freeform 104"/>
            <p:cNvSpPr>
              <a:spLocks/>
            </p:cNvSpPr>
            <p:nvPr/>
          </p:nvSpPr>
          <p:spPr bwMode="invGray">
            <a:xfrm>
              <a:off x="4098" y="2294"/>
              <a:ext cx="76" cy="1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8"/>
                </a:cxn>
                <a:cxn ang="0">
                  <a:pos x="14" y="42"/>
                </a:cxn>
                <a:cxn ang="0">
                  <a:pos x="32" y="72"/>
                </a:cxn>
                <a:cxn ang="0">
                  <a:pos x="36" y="104"/>
                </a:cxn>
                <a:cxn ang="0">
                  <a:pos x="80" y="152"/>
                </a:cxn>
                <a:cxn ang="0">
                  <a:pos x="86" y="124"/>
                </a:cxn>
                <a:cxn ang="0">
                  <a:pos x="74" y="102"/>
                </a:cxn>
                <a:cxn ang="0">
                  <a:pos x="62" y="92"/>
                </a:cxn>
                <a:cxn ang="0">
                  <a:pos x="52" y="74"/>
                </a:cxn>
                <a:cxn ang="0">
                  <a:pos x="42" y="44"/>
                </a:cxn>
                <a:cxn ang="0">
                  <a:pos x="4" y="12"/>
                </a:cxn>
                <a:cxn ang="0">
                  <a:pos x="6" y="0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01" name="Freeform 105"/>
            <p:cNvSpPr>
              <a:spLocks/>
            </p:cNvSpPr>
            <p:nvPr/>
          </p:nvSpPr>
          <p:spPr bwMode="invGray">
            <a:xfrm>
              <a:off x="4159" y="2412"/>
              <a:ext cx="55" cy="78"/>
            </a:xfrm>
            <a:custGeom>
              <a:avLst/>
              <a:gdLst/>
              <a:ahLst/>
              <a:cxnLst>
                <a:cxn ang="0">
                  <a:pos x="64" y="22"/>
                </a:cxn>
                <a:cxn ang="0">
                  <a:pos x="74" y="40"/>
                </a:cxn>
                <a:cxn ang="0">
                  <a:pos x="30" y="84"/>
                </a:cxn>
                <a:cxn ang="0">
                  <a:pos x="32" y="100"/>
                </a:cxn>
                <a:cxn ang="0">
                  <a:pos x="20" y="94"/>
                </a:cxn>
                <a:cxn ang="0">
                  <a:pos x="6" y="84"/>
                </a:cxn>
                <a:cxn ang="0">
                  <a:pos x="0" y="82"/>
                </a:cxn>
                <a:cxn ang="0">
                  <a:pos x="10" y="58"/>
                </a:cxn>
                <a:cxn ang="0">
                  <a:pos x="12" y="52"/>
                </a:cxn>
                <a:cxn ang="0">
                  <a:pos x="2" y="24"/>
                </a:cxn>
                <a:cxn ang="0">
                  <a:pos x="4" y="14"/>
                </a:cxn>
                <a:cxn ang="0">
                  <a:pos x="26" y="22"/>
                </a:cxn>
                <a:cxn ang="0">
                  <a:pos x="36" y="36"/>
                </a:cxn>
                <a:cxn ang="0">
                  <a:pos x="64" y="22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02" name="Freeform 106"/>
            <p:cNvSpPr>
              <a:spLocks/>
            </p:cNvSpPr>
            <p:nvPr/>
          </p:nvSpPr>
          <p:spPr bwMode="invGray">
            <a:xfrm>
              <a:off x="4123" y="2492"/>
              <a:ext cx="109" cy="189"/>
            </a:xfrm>
            <a:custGeom>
              <a:avLst/>
              <a:gdLst/>
              <a:ahLst/>
              <a:cxnLst>
                <a:cxn ang="0">
                  <a:pos x="82" y="100"/>
                </a:cxn>
                <a:cxn ang="0">
                  <a:pos x="66" y="106"/>
                </a:cxn>
                <a:cxn ang="0">
                  <a:pos x="64" y="132"/>
                </a:cxn>
                <a:cxn ang="0">
                  <a:pos x="22" y="146"/>
                </a:cxn>
                <a:cxn ang="0">
                  <a:pos x="8" y="168"/>
                </a:cxn>
                <a:cxn ang="0">
                  <a:pos x="20" y="182"/>
                </a:cxn>
                <a:cxn ang="0">
                  <a:pos x="8" y="198"/>
                </a:cxn>
                <a:cxn ang="0">
                  <a:pos x="24" y="252"/>
                </a:cxn>
                <a:cxn ang="0">
                  <a:pos x="28" y="214"/>
                </a:cxn>
                <a:cxn ang="0">
                  <a:pos x="22" y="192"/>
                </a:cxn>
                <a:cxn ang="0">
                  <a:pos x="42" y="176"/>
                </a:cxn>
                <a:cxn ang="0">
                  <a:pos x="52" y="158"/>
                </a:cxn>
                <a:cxn ang="0">
                  <a:pos x="66" y="174"/>
                </a:cxn>
                <a:cxn ang="0">
                  <a:pos x="44" y="190"/>
                </a:cxn>
                <a:cxn ang="0">
                  <a:pos x="56" y="200"/>
                </a:cxn>
                <a:cxn ang="0">
                  <a:pos x="68" y="178"/>
                </a:cxn>
                <a:cxn ang="0">
                  <a:pos x="84" y="184"/>
                </a:cxn>
                <a:cxn ang="0">
                  <a:pos x="104" y="148"/>
                </a:cxn>
                <a:cxn ang="0">
                  <a:pos x="114" y="156"/>
                </a:cxn>
                <a:cxn ang="0">
                  <a:pos x="136" y="148"/>
                </a:cxn>
                <a:cxn ang="0">
                  <a:pos x="146" y="130"/>
                </a:cxn>
                <a:cxn ang="0">
                  <a:pos x="142" y="110"/>
                </a:cxn>
                <a:cxn ang="0">
                  <a:pos x="134" y="98"/>
                </a:cxn>
                <a:cxn ang="0">
                  <a:pos x="122" y="40"/>
                </a:cxn>
                <a:cxn ang="0">
                  <a:pos x="94" y="0"/>
                </a:cxn>
                <a:cxn ang="0">
                  <a:pos x="78" y="12"/>
                </a:cxn>
                <a:cxn ang="0">
                  <a:pos x="96" y="34"/>
                </a:cxn>
                <a:cxn ang="0">
                  <a:pos x="96" y="64"/>
                </a:cxn>
                <a:cxn ang="0">
                  <a:pos x="82" y="100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03" name="Freeform 107"/>
            <p:cNvSpPr>
              <a:spLocks/>
            </p:cNvSpPr>
            <p:nvPr/>
          </p:nvSpPr>
          <p:spPr bwMode="invGray">
            <a:xfrm>
              <a:off x="3062" y="1988"/>
              <a:ext cx="52" cy="30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65" y="20"/>
                </a:cxn>
                <a:cxn ang="0">
                  <a:pos x="41" y="24"/>
                </a:cxn>
                <a:cxn ang="0">
                  <a:pos x="31" y="40"/>
                </a:cxn>
                <a:cxn ang="0">
                  <a:pos x="7" y="38"/>
                </a:cxn>
                <a:cxn ang="0">
                  <a:pos x="1" y="36"/>
                </a:cxn>
                <a:cxn ang="0">
                  <a:pos x="33" y="20"/>
                </a:cxn>
                <a:cxn ang="0">
                  <a:pos x="59" y="0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04" name="Freeform 108"/>
            <p:cNvSpPr>
              <a:spLocks/>
            </p:cNvSpPr>
            <p:nvPr/>
          </p:nvSpPr>
          <p:spPr bwMode="invGray">
            <a:xfrm>
              <a:off x="2955" y="1997"/>
              <a:ext cx="19" cy="2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18"/>
                </a:cxn>
                <a:cxn ang="0">
                  <a:pos x="18" y="26"/>
                </a:cxn>
                <a:cxn ang="0">
                  <a:pos x="18" y="0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05" name="Freeform 109"/>
            <p:cNvSpPr>
              <a:spLocks/>
            </p:cNvSpPr>
            <p:nvPr/>
          </p:nvSpPr>
          <p:spPr bwMode="invGray">
            <a:xfrm>
              <a:off x="2979" y="1996"/>
              <a:ext cx="37" cy="27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0" y="18"/>
                </a:cxn>
                <a:cxn ang="0">
                  <a:pos x="6" y="32"/>
                </a:cxn>
                <a:cxn ang="0">
                  <a:pos x="18" y="36"/>
                </a:cxn>
                <a:cxn ang="0">
                  <a:pos x="40" y="26"/>
                </a:cxn>
                <a:cxn ang="0">
                  <a:pos x="14" y="6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06" name="Freeform 110"/>
            <p:cNvSpPr>
              <a:spLocks/>
            </p:cNvSpPr>
            <p:nvPr/>
          </p:nvSpPr>
          <p:spPr bwMode="invGray">
            <a:xfrm>
              <a:off x="3040" y="1987"/>
              <a:ext cx="20" cy="1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" y="12"/>
                </a:cxn>
                <a:cxn ang="0">
                  <a:pos x="19" y="22"/>
                </a:cxn>
                <a:cxn ang="0">
                  <a:pos x="11" y="0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07" name="Freeform 111"/>
            <p:cNvSpPr>
              <a:spLocks/>
            </p:cNvSpPr>
            <p:nvPr/>
          </p:nvSpPr>
          <p:spPr bwMode="invGray">
            <a:xfrm>
              <a:off x="3022" y="2005"/>
              <a:ext cx="15" cy="1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18"/>
                </a:cxn>
                <a:cxn ang="0">
                  <a:pos x="11" y="0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08" name="Freeform 112"/>
            <p:cNvSpPr>
              <a:spLocks/>
            </p:cNvSpPr>
            <p:nvPr/>
          </p:nvSpPr>
          <p:spPr bwMode="invGray">
            <a:xfrm>
              <a:off x="4162" y="2021"/>
              <a:ext cx="18" cy="3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8" y="16"/>
                </a:cxn>
                <a:cxn ang="0">
                  <a:pos x="0" y="34"/>
                </a:cxn>
                <a:cxn ang="0">
                  <a:pos x="16" y="40"/>
                </a:cxn>
                <a:cxn ang="0">
                  <a:pos x="24" y="0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09" name="Freeform 113"/>
            <p:cNvSpPr>
              <a:spLocks/>
            </p:cNvSpPr>
            <p:nvPr/>
          </p:nvSpPr>
          <p:spPr bwMode="invGray">
            <a:xfrm>
              <a:off x="3278" y="3473"/>
              <a:ext cx="31" cy="1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6" y="24"/>
                </a:cxn>
                <a:cxn ang="0">
                  <a:pos x="30" y="0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10" name="Freeform 114"/>
            <p:cNvSpPr>
              <a:spLocks/>
            </p:cNvSpPr>
            <p:nvPr/>
          </p:nvSpPr>
          <p:spPr bwMode="invGray">
            <a:xfrm>
              <a:off x="3318" y="3466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11" name="Freeform 115"/>
            <p:cNvSpPr>
              <a:spLocks/>
            </p:cNvSpPr>
            <p:nvPr/>
          </p:nvSpPr>
          <p:spPr bwMode="invGray">
            <a:xfrm>
              <a:off x="3251" y="3312"/>
              <a:ext cx="9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12" name="Freeform 116"/>
            <p:cNvSpPr>
              <a:spLocks/>
            </p:cNvSpPr>
            <p:nvPr/>
          </p:nvSpPr>
          <p:spPr bwMode="invGray">
            <a:xfrm>
              <a:off x="3311" y="3239"/>
              <a:ext cx="11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13" name="Freeform 117"/>
            <p:cNvSpPr>
              <a:spLocks/>
            </p:cNvSpPr>
            <p:nvPr/>
          </p:nvSpPr>
          <p:spPr bwMode="invGray">
            <a:xfrm>
              <a:off x="3287" y="3238"/>
              <a:ext cx="11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14" name="Freeform 118"/>
            <p:cNvSpPr>
              <a:spLocks/>
            </p:cNvSpPr>
            <p:nvPr/>
          </p:nvSpPr>
          <p:spPr bwMode="invGray">
            <a:xfrm>
              <a:off x="3276" y="3260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15" name="Freeform 119"/>
            <p:cNvSpPr>
              <a:spLocks/>
            </p:cNvSpPr>
            <p:nvPr/>
          </p:nvSpPr>
          <p:spPr bwMode="invGray">
            <a:xfrm>
              <a:off x="3251" y="3294"/>
              <a:ext cx="9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16" name="Freeform 120"/>
            <p:cNvSpPr>
              <a:spLocks/>
            </p:cNvSpPr>
            <p:nvPr/>
          </p:nvSpPr>
          <p:spPr bwMode="invGray">
            <a:xfrm>
              <a:off x="3270" y="3281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17" name="Freeform 121"/>
            <p:cNvSpPr>
              <a:spLocks/>
            </p:cNvSpPr>
            <p:nvPr/>
          </p:nvSpPr>
          <p:spPr bwMode="invGray">
            <a:xfrm>
              <a:off x="2537" y="2293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18" name="Freeform 122"/>
            <p:cNvSpPr>
              <a:spLocks/>
            </p:cNvSpPr>
            <p:nvPr/>
          </p:nvSpPr>
          <p:spPr bwMode="invGray">
            <a:xfrm>
              <a:off x="2476" y="2259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4219" name="Freeform 123"/>
            <p:cNvSpPr>
              <a:spLocks/>
            </p:cNvSpPr>
            <p:nvPr/>
          </p:nvSpPr>
          <p:spPr bwMode="invGray">
            <a:xfrm>
              <a:off x="2238" y="2042"/>
              <a:ext cx="2060" cy="1644"/>
            </a:xfrm>
            <a:custGeom>
              <a:avLst/>
              <a:gdLst/>
              <a:ahLst/>
              <a:cxnLst>
                <a:cxn ang="0">
                  <a:pos x="452" y="653"/>
                </a:cxn>
                <a:cxn ang="0">
                  <a:pos x="333" y="595"/>
                </a:cxn>
                <a:cxn ang="0">
                  <a:pos x="158" y="645"/>
                </a:cxn>
                <a:cxn ang="0">
                  <a:pos x="46" y="759"/>
                </a:cxn>
                <a:cxn ang="0">
                  <a:pos x="12" y="941"/>
                </a:cxn>
                <a:cxn ang="0">
                  <a:pos x="146" y="1059"/>
                </a:cxn>
                <a:cxn ang="0">
                  <a:pos x="308" y="1041"/>
                </a:cxn>
                <a:cxn ang="0">
                  <a:pos x="396" y="1138"/>
                </a:cxn>
                <a:cxn ang="0">
                  <a:pos x="452" y="1447"/>
                </a:cxn>
                <a:cxn ang="0">
                  <a:pos x="497" y="1628"/>
                </a:cxn>
                <a:cxn ang="0">
                  <a:pos x="704" y="1574"/>
                </a:cxn>
                <a:cxn ang="0">
                  <a:pos x="817" y="1380"/>
                </a:cxn>
                <a:cxn ang="0">
                  <a:pos x="885" y="1153"/>
                </a:cxn>
                <a:cxn ang="0">
                  <a:pos x="998" y="999"/>
                </a:cxn>
                <a:cxn ang="0">
                  <a:pos x="796" y="856"/>
                </a:cxn>
                <a:cxn ang="0">
                  <a:pos x="817" y="819"/>
                </a:cxn>
                <a:cxn ang="0">
                  <a:pos x="1003" y="916"/>
                </a:cxn>
                <a:cxn ang="0">
                  <a:pos x="1098" y="792"/>
                </a:cxn>
                <a:cxn ang="0">
                  <a:pos x="1046" y="763"/>
                </a:cxn>
                <a:cxn ang="0">
                  <a:pos x="929" y="716"/>
                </a:cxn>
                <a:cxn ang="0">
                  <a:pos x="1141" y="761"/>
                </a:cxn>
                <a:cxn ang="0">
                  <a:pos x="1296" y="852"/>
                </a:cxn>
                <a:cxn ang="0">
                  <a:pos x="1373" y="1033"/>
                </a:cxn>
                <a:cxn ang="0">
                  <a:pos x="1608" y="847"/>
                </a:cxn>
                <a:cxn ang="0">
                  <a:pos x="1704" y="1030"/>
                </a:cxn>
                <a:cxn ang="0">
                  <a:pos x="1707" y="874"/>
                </a:cxn>
                <a:cxn ang="0">
                  <a:pos x="1759" y="800"/>
                </a:cxn>
                <a:cxn ang="0">
                  <a:pos x="1783" y="544"/>
                </a:cxn>
                <a:cxn ang="0">
                  <a:pos x="1824" y="528"/>
                </a:cxn>
                <a:cxn ang="0">
                  <a:pos x="1844" y="427"/>
                </a:cxn>
                <a:cxn ang="0">
                  <a:pos x="1805" y="226"/>
                </a:cxn>
                <a:cxn ang="0">
                  <a:pos x="1899" y="108"/>
                </a:cxn>
                <a:cxn ang="0">
                  <a:pos x="1947" y="209"/>
                </a:cxn>
                <a:cxn ang="0">
                  <a:pos x="1943" y="123"/>
                </a:cxn>
                <a:cxn ang="0">
                  <a:pos x="1975" y="51"/>
                </a:cxn>
                <a:cxn ang="0">
                  <a:pos x="2038" y="0"/>
                </a:cxn>
                <a:cxn ang="0">
                  <a:pos x="1820" y="63"/>
                </a:cxn>
                <a:cxn ang="0">
                  <a:pos x="1583" y="83"/>
                </a:cxn>
                <a:cxn ang="0">
                  <a:pos x="1349" y="30"/>
                </a:cxn>
                <a:cxn ang="0">
                  <a:pos x="1132" y="65"/>
                </a:cxn>
                <a:cxn ang="0">
                  <a:pos x="1040" y="170"/>
                </a:cxn>
                <a:cxn ang="0">
                  <a:pos x="926" y="137"/>
                </a:cxn>
                <a:cxn ang="0">
                  <a:pos x="758" y="183"/>
                </a:cxn>
                <a:cxn ang="0">
                  <a:pos x="667" y="140"/>
                </a:cxn>
                <a:cxn ang="0">
                  <a:pos x="364" y="248"/>
                </a:cxn>
                <a:cxn ang="0">
                  <a:pos x="535" y="213"/>
                </a:cxn>
                <a:cxn ang="0">
                  <a:pos x="638" y="276"/>
                </a:cxn>
                <a:cxn ang="0">
                  <a:pos x="443" y="357"/>
                </a:cxn>
                <a:cxn ang="0">
                  <a:pos x="275" y="416"/>
                </a:cxn>
                <a:cxn ang="0">
                  <a:pos x="167" y="537"/>
                </a:cxn>
                <a:cxn ang="0">
                  <a:pos x="283" y="552"/>
                </a:cxn>
                <a:cxn ang="0">
                  <a:pos x="381" y="573"/>
                </a:cxn>
                <a:cxn ang="0">
                  <a:pos x="493" y="590"/>
                </a:cxn>
                <a:cxn ang="0">
                  <a:pos x="487" y="512"/>
                </a:cxn>
                <a:cxn ang="0">
                  <a:pos x="592" y="548"/>
                </a:cxn>
                <a:cxn ang="0">
                  <a:pos x="686" y="470"/>
                </a:cxn>
                <a:cxn ang="0">
                  <a:pos x="772" y="480"/>
                </a:cxn>
                <a:cxn ang="0">
                  <a:pos x="639" y="598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FEFEFE">
                <a:alpha val="30000"/>
              </a:srgbClr>
            </a:solidFill>
            <a:ln w="12700" cap="flat" cmpd="sng">
              <a:noFill/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</p:grp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477000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705600" y="6477000"/>
            <a:ext cx="2286000" cy="16827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657600" y="6477000"/>
            <a:ext cx="2133600" cy="168275"/>
          </a:xfrm>
        </p:spPr>
        <p:txBody>
          <a:bodyPr/>
          <a:lstStyle>
            <a:lvl1pPr algn="ctr">
              <a:defRPr/>
            </a:lvl1pPr>
          </a:lstStyle>
          <a:p>
            <a:fld id="{C7D0009D-BCAB-4BD9-AF3F-5B6DBD78CE1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4103" name="Picture 7" descr="artplus_nature_naturalcity42_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0450" y="3167063"/>
            <a:ext cx="4425950" cy="2989262"/>
          </a:xfrm>
          <a:prstGeom prst="rect">
            <a:avLst/>
          </a:prstGeom>
          <a:noFill/>
        </p:spPr>
      </p:pic>
      <p:pic>
        <p:nvPicPr>
          <p:cNvPr id="4108" name="Picture 12" descr="artplus_nature_naturalcity42_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56425" y="3352800"/>
            <a:ext cx="1654175" cy="877888"/>
          </a:xfrm>
          <a:prstGeom prst="rect">
            <a:avLst/>
          </a:prstGeom>
          <a:noFill/>
        </p:spPr>
      </p:pic>
      <p:pic>
        <p:nvPicPr>
          <p:cNvPr id="4106" name="Picture 10" descr="artplus_nature_naturalcity42_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96400" y="2895600"/>
            <a:ext cx="1112838" cy="866775"/>
          </a:xfrm>
          <a:prstGeom prst="rect">
            <a:avLst/>
          </a:prstGeom>
          <a:noFill/>
        </p:spPr>
      </p:pic>
      <p:pic>
        <p:nvPicPr>
          <p:cNvPr id="4109" name="Picture 13" descr="artplus_nature_naturalcity42_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94275" y="4594225"/>
            <a:ext cx="4911725" cy="1882775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4419600"/>
            <a:ext cx="6400800" cy="1143000"/>
          </a:xfrm>
        </p:spPr>
        <p:txBody>
          <a:bodyPr/>
          <a:lstStyle>
            <a:lvl1pPr algn="l">
              <a:defRPr sz="4300">
                <a:solidFill>
                  <a:schemeClr val="bg1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715000"/>
            <a:ext cx="64008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 b="1" i="1">
                <a:solidFill>
                  <a:schemeClr val="bg1"/>
                </a:solidFill>
              </a:defRPr>
            </a:lvl1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222" name="Text Box 126"/>
          <p:cNvSpPr txBox="1">
            <a:spLocks noChangeArrowheads="1"/>
          </p:cNvSpPr>
          <p:nvPr/>
        </p:nvSpPr>
        <p:spPr bwMode="auto">
          <a:xfrm>
            <a:off x="8007350" y="152400"/>
            <a:ext cx="984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000000"/>
                </a:solidFill>
                <a:latin typeface="Verdana" pitchFamily="34" charset="0"/>
              </a:rPr>
              <a:t>LOGO</a:t>
            </a:r>
          </a:p>
        </p:txBody>
      </p:sp>
      <p:pic>
        <p:nvPicPr>
          <p:cNvPr id="4105" name="Picture 9" descr="artplus_nature_naturalcity42_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95888" y="3097213"/>
            <a:ext cx="2971800" cy="571500"/>
          </a:xfrm>
          <a:prstGeom prst="rect">
            <a:avLst/>
          </a:prstGeom>
          <a:noFill/>
        </p:spPr>
      </p:pic>
      <p:pic>
        <p:nvPicPr>
          <p:cNvPr id="4104" name="Picture 8" descr="artplus_nature_naturalcity42_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3600" y="1993900"/>
            <a:ext cx="1546225" cy="1663700"/>
          </a:xfrm>
          <a:prstGeom prst="rect">
            <a:avLst/>
          </a:prstGeom>
          <a:noFill/>
        </p:spPr>
      </p:pic>
      <p:pic>
        <p:nvPicPr>
          <p:cNvPr id="4107" name="Picture 11" descr="artplus_nature_naturalcity42_d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26100" y="2862263"/>
            <a:ext cx="623888" cy="579437"/>
          </a:xfrm>
          <a:prstGeom prst="rect">
            <a:avLst/>
          </a:prstGeom>
          <a:noFill/>
        </p:spPr>
      </p:pic>
      <p:pic>
        <p:nvPicPr>
          <p:cNvPr id="4224" name="Picture 128" descr="a1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359900" y="95250"/>
            <a:ext cx="1803400" cy="2070100"/>
          </a:xfrm>
          <a:prstGeom prst="rect">
            <a:avLst/>
          </a:prstGeom>
          <a:noFill/>
        </p:spPr>
      </p:pic>
      <p:pic>
        <p:nvPicPr>
          <p:cNvPr id="4225" name="Picture 129" descr="b_1"/>
          <p:cNvPicPr>
            <a:picLocks noChangeAspect="1" noChangeArrowheads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204450" y="1968500"/>
            <a:ext cx="1079500" cy="469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37743E-6 L -0.21076 0.0478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" y="2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3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1481E-6 C -0.08906 0.01505 -0.38802 0.03033 -0.53472 0.09075 C -0.68142 0.15116 -0.81198 0.322 -0.88055 0.36297 C -0.94913 0.40394 -0.93229 0.34237 -0.94583 0.33704 " pathEditMode="relative" rAng="0" ptsTypes="aaaa">
                                      <p:cBhvr>
                                        <p:cTn id="42" dur="2000" fill="hold"/>
                                        <p:tgtEl>
                                          <p:spTgt spid="4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5" y="202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.04629 C -0.07778 0.05393 -0.34948 0.0956 -0.46667 0.09166 C -0.58385 0.08773 -0.63611 -0.0007 -0.70278 0.02314 C -0.76944 0.04699 -0.83247 0.19027 -0.86667 0.23426 " pathEditMode="relative" rAng="0" ptsTypes="aaaa">
                                      <p:cBhvr>
                                        <p:cTn id="44" dur="2000" fill="hold"/>
                                        <p:tgtEl>
                                          <p:spTgt spid="4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" y="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8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3" grpId="0" animBg="1"/>
      <p:bldP spid="4098" grpId="0"/>
      <p:bldP spid="409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B8FF8-9E2D-4DDC-8C64-9B85A1338F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156C4-16A6-4834-BA78-3875250330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86FC0-98E0-4895-A6C8-13D031135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99F8A-F882-413C-9C9C-3B96991B7D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601DD-F447-4F7E-A8D1-A7F250DF25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49C0D-9574-4E58-A849-180E40988B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D3DA1-BB48-42DD-837A-9F0953F428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CF0B8-84D4-4291-868B-F5AEACDC9F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A4282-0051-4A60-81D4-1BCB4CA0DC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096000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096000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08555-E77B-4E69-96DF-C48E459387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ชื่อเรื่องและตารา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68363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ตาราง 2"/>
          <p:cNvSpPr>
            <a:spLocks noGrp="1"/>
          </p:cNvSpPr>
          <p:nvPr>
            <p:ph type="tbl" idx="1"/>
          </p:nvPr>
        </p:nvSpPr>
        <p:spPr>
          <a:xfrm>
            <a:off x="457200" y="1295400"/>
            <a:ext cx="8229600" cy="5029200"/>
          </a:xfrm>
        </p:spPr>
        <p:txBody>
          <a:bodyPr/>
          <a:lstStyle/>
          <a:p>
            <a:r>
              <a:rPr lang="th-TH" smtClean="0"/>
              <a:t>คลิกไอคอนเพื่อเพิ่มตาราง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>
          <a:xfrm>
            <a:off x="4572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>
          <a:xfrm>
            <a:off x="3124200" y="6537325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>
          <a:xfrm>
            <a:off x="6553200" y="65373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DF9EFA08-A632-4466-A23D-0CD59D6AB3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15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23" Type="http://schemas.openxmlformats.org/officeDocument/2006/relationships/image" Target="../media/image11.png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Relationship Id="rId22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64614C2-0315-4FB1-9D43-44996E67FE2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358188" y="6273800"/>
            <a:ext cx="5715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56175C82-EC67-4F28-95DD-7675E4327594}" type="slidenum">
              <a:rPr lang="en-US" b="1">
                <a:latin typeface="Browallia New" pitchFamily="34" charset="-34"/>
                <a:cs typeface="Browallia New" pitchFamily="34" charset="-34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b="1" dirty="0">
              <a:latin typeface="Browallia New" pitchFamily="34" charset="-34"/>
              <a:cs typeface="Browallia New" pitchFamily="34" charset="-3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9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3" name="Picture 19" descr="1"/>
          <p:cNvPicPr>
            <a:picLocks noChangeAspect="1" noChangeArrowheads="1"/>
          </p:cNvPicPr>
          <p:nvPr/>
        </p:nvPicPr>
        <p:blipFill>
          <a:blip r:embed="rId14" cstate="print"/>
          <a:srcRect b="38461"/>
          <a:stretch>
            <a:fillRect/>
          </a:stretch>
        </p:blipFill>
        <p:spPr bwMode="auto">
          <a:xfrm>
            <a:off x="0" y="6324600"/>
            <a:ext cx="9144000" cy="542925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0"/>
            <a:ext cx="9144000" cy="12192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h-TH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3380C55-FB9D-45F6-9426-A69CCEA66BC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3" name="Picture 9" descr="artplus_nature_naturalcity42_a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91463" y="5935663"/>
            <a:ext cx="1235075" cy="833437"/>
          </a:xfrm>
          <a:prstGeom prst="rect">
            <a:avLst/>
          </a:prstGeom>
          <a:noFill/>
        </p:spPr>
      </p:pic>
      <p:pic>
        <p:nvPicPr>
          <p:cNvPr id="1034" name="Picture 10" descr="artplus_nature_naturalcity42_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81950" y="5916613"/>
            <a:ext cx="828675" cy="158750"/>
          </a:xfrm>
          <a:prstGeom prst="rect">
            <a:avLst/>
          </a:prstGeom>
          <a:noFill/>
        </p:spPr>
      </p:pic>
      <p:pic>
        <p:nvPicPr>
          <p:cNvPr id="1035" name="Picture 11" descr="artplus_nature_naturalcity42_e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161338" y="5608638"/>
            <a:ext cx="430212" cy="463550"/>
          </a:xfrm>
          <a:prstGeom prst="rect">
            <a:avLst/>
          </a:prstGeom>
          <a:noFill/>
        </p:spPr>
      </p:pic>
      <p:pic>
        <p:nvPicPr>
          <p:cNvPr id="1036" name="Picture 12" descr="artplus_nature_naturalcity42_d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102600" y="5849938"/>
            <a:ext cx="173038" cy="161925"/>
          </a:xfrm>
          <a:prstGeom prst="rect">
            <a:avLst/>
          </a:prstGeom>
          <a:noFill/>
        </p:spPr>
      </p:pic>
      <p:pic>
        <p:nvPicPr>
          <p:cNvPr id="1037" name="Picture 13" descr="artplus_nature_naturalcity42_i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469313" y="5969000"/>
            <a:ext cx="461962" cy="244475"/>
          </a:xfrm>
          <a:prstGeom prst="rect">
            <a:avLst/>
          </a:prstGeom>
          <a:noFill/>
        </p:spPr>
      </p:pic>
      <p:pic>
        <p:nvPicPr>
          <p:cNvPr id="1038" name="Picture 14" descr="artplus_nature_naturalcity42_c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562975" y="5943600"/>
            <a:ext cx="309563" cy="241300"/>
          </a:xfrm>
          <a:prstGeom prst="rect">
            <a:avLst/>
          </a:prstGeom>
          <a:noFill/>
        </p:spPr>
      </p:pic>
      <p:pic>
        <p:nvPicPr>
          <p:cNvPr id="1039" name="Picture 15" descr="artplus_nature_naturalcity42_f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926388" y="6334125"/>
            <a:ext cx="1370012" cy="5238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คลิกเพื่อแก้ไขลักษณะชื่อเรื่องต้นแบบ</a:t>
            </a:r>
            <a:endParaRPr lang="en-US" smtClean="0"/>
          </a:p>
        </p:txBody>
      </p:sp>
      <p:pic>
        <p:nvPicPr>
          <p:cNvPr id="1044" name="Picture 20" descr="a1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9625013" y="328613"/>
            <a:ext cx="942975" cy="1082675"/>
          </a:xfrm>
          <a:prstGeom prst="rect">
            <a:avLst/>
          </a:prstGeom>
          <a:noFill/>
        </p:spPr>
      </p:pic>
      <p:pic>
        <p:nvPicPr>
          <p:cNvPr id="1045" name="Picture 21" descr="b_1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-990600" y="1371600"/>
            <a:ext cx="825500" cy="358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C -0.09045 -0.01597 -0.36945 -0.08727 -0.54306 -0.09537 C -0.71667 -0.10347 -0.93785 -0.05879 -1.04167 -0.04907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8 0.05949 C 0.00625 0.0581 0.04097 0.0574 0.05399 0.05324 C 0.06701 0.04907 0.06632 0.04907 0.07638 0.03379 C 0.08628 0.01898 0.10538 -0.02269 0.11319 -0.03727 " pathEditMode="relative" rAng="0" ptsTypes="aaaa">
                                      <p:cBhvr>
                                        <p:cTn id="13" dur="2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-48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 b="1" i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8758"/>
            <a:ext cx="8572560" cy="6412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73038"/>
            <a:ext cx="9144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มาตรการ</a:t>
            </a:r>
            <a:r>
              <a:rPr lang="th-TH" sz="2400" b="1" spc="50" dirty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และแนวทางการเร่งรัด</a:t>
            </a:r>
            <a:r>
              <a:rPr lang="th-TH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ติดตามการใช้จ่ายเงินงบประมาณ ประจำปีงบประมาณ พ.ศ. 2557</a:t>
            </a:r>
            <a:endParaRPr lang="th-TH" sz="2400" b="1" spc="50" dirty="0">
              <a:ln w="11430"/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5843" name="Content Placeholder 5"/>
          <p:cNvSpPr>
            <a:spLocks noGrp="1"/>
          </p:cNvSpPr>
          <p:nvPr>
            <p:ph idx="1"/>
          </p:nvPr>
        </p:nvSpPr>
        <p:spPr>
          <a:xfrm>
            <a:off x="251520" y="1071546"/>
            <a:ext cx="8892480" cy="5786454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endParaRPr lang="th-TH" sz="900" b="1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ctr">
              <a:buNone/>
            </a:pPr>
            <a:r>
              <a:rPr lang="th-TH" sz="2200" b="1" dirty="0" smtClean="0">
                <a:latin typeface="Tahoma" pitchFamily="34" charset="0"/>
                <a:cs typeface="Tahoma" pitchFamily="34" charset="0"/>
              </a:rPr>
              <a:t>กำหนดเป้าหมายการเบิกจ่ายปีงบประมาณ พ.ศ. 2557</a:t>
            </a:r>
          </a:p>
          <a:p>
            <a:pPr indent="508000">
              <a:buFont typeface="Wingdings 2" pitchFamily="18" charset="2"/>
              <a:buNone/>
              <a:defRPr/>
            </a:pPr>
            <a:endParaRPr lang="th-TH" sz="23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Font typeface="Wingdings 2" pitchFamily="18" charset="2"/>
              <a:buNone/>
              <a:defRPr/>
            </a:pPr>
            <a:endParaRPr lang="th-TH" sz="23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Font typeface="Wingdings 2" pitchFamily="18" charset="2"/>
              <a:buNone/>
              <a:defRPr/>
            </a:pPr>
            <a:endParaRPr lang="th-TH" sz="23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Font typeface="Wingdings 2" pitchFamily="18" charset="2"/>
              <a:buNone/>
              <a:defRPr/>
            </a:pPr>
            <a:endParaRPr lang="th-TH" sz="23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Font typeface="Wingdings 2" pitchFamily="18" charset="2"/>
              <a:buNone/>
              <a:defRPr/>
            </a:pPr>
            <a:endParaRPr lang="th-TH" sz="23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None/>
              <a:defRPr/>
            </a:pPr>
            <a:endParaRPr lang="th-TH" sz="1800" dirty="0" smtClean="0">
              <a:latin typeface="Tahoma" pitchFamily="34" charset="0"/>
              <a:cs typeface="Tahoma" pitchFamily="34" charset="0"/>
            </a:endParaRPr>
          </a:p>
          <a:p>
            <a:pPr indent="508000">
              <a:buNone/>
              <a:defRPr/>
            </a:pPr>
            <a:endParaRPr lang="th-TH" sz="1800" dirty="0" smtClean="0"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th-TH" sz="1900" b="1" dirty="0" smtClean="0">
                <a:latin typeface="Tahoma" pitchFamily="34" charset="0"/>
                <a:cs typeface="Tahoma" pitchFamily="34" charset="0"/>
              </a:rPr>
              <a:t>	</a:t>
            </a:r>
          </a:p>
          <a:p>
            <a:pPr>
              <a:buNone/>
            </a:pPr>
            <a:r>
              <a:rPr lang="th-TH" sz="1900" b="1" dirty="0" smtClean="0">
                <a:latin typeface="Tahoma" pitchFamily="34" charset="0"/>
                <a:cs typeface="Tahoma" pitchFamily="34" charset="0"/>
              </a:rPr>
              <a:t>	</a:t>
            </a:r>
            <a:endParaRPr lang="th-TH" sz="2000" b="1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sz="2000" b="1" dirty="0" smtClean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indent="508000">
              <a:buFont typeface="Wingdings 2" pitchFamily="18" charset="2"/>
              <a:buNone/>
              <a:defRPr/>
            </a:pPr>
            <a:endParaRPr lang="en-US" sz="2300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41" y="6457914"/>
            <a:ext cx="11031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400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กองแผนงาน</a:t>
            </a:r>
            <a:endParaRPr lang="th-TH" sz="1400" dirty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1142976" y="2000240"/>
          <a:ext cx="6929486" cy="4143405"/>
        </p:xfrm>
        <a:graphic>
          <a:graphicData uri="http://schemas.openxmlformats.org/drawingml/2006/table">
            <a:tbl>
              <a:tblPr/>
              <a:tblGrid>
                <a:gridCol w="1436219"/>
                <a:gridCol w="1730723"/>
                <a:gridCol w="1533041"/>
                <a:gridCol w="2229503"/>
              </a:tblGrid>
              <a:tr h="1108798"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800" b="1" i="0" u="none" strike="noStrike" dirty="0" err="1">
                          <a:latin typeface="TH SarabunPSK" pitchFamily="34" charset="-34"/>
                          <a:cs typeface="TH SarabunPSK" pitchFamily="34" charset="-34"/>
                        </a:rPr>
                        <a:t>ไตรมาส</a:t>
                      </a:r>
                      <a:r>
                        <a:rPr lang="th-TH" sz="2800" b="1" i="0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ที่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800" b="1" i="0" u="none" strike="noStrike" dirty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รัฐบาล(%)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800" b="1" i="0" u="none" strike="noStrike" dirty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กรม(%)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h-TH" sz="2800" b="1" i="0" u="none" strike="noStrike" dirty="0" err="1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สชป.</a:t>
                      </a:r>
                      <a:r>
                        <a:rPr lang="th-TH" sz="2800" b="1" i="0" u="none" strike="noStrike" dirty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800" b="1" i="0" u="none" strike="noStrik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  <a:r>
                        <a:rPr lang="th-TH" sz="2800" b="1" i="0" u="none" strike="noStrike" baseline="0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th-TH" sz="2800" b="1" i="0" u="none" strike="noStrike" dirty="0" smtClean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(%)</a:t>
                      </a:r>
                      <a:endParaRPr lang="th-TH" sz="2800" b="1" i="0" u="none" strike="noStrike" dirty="0">
                        <a:solidFill>
                          <a:srgbClr val="FF0000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58652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15.00 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5.50 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   1.76 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46980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th-TH" sz="2800" b="1" i="0" u="none" strike="noStrike" dirty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35.00 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22.00 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 41.38 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58652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>
                          <a:latin typeface="TH SarabunPSK" pitchFamily="34" charset="-34"/>
                          <a:cs typeface="TH SarabunPSK" pitchFamily="34" charset="-34"/>
                        </a:rPr>
                        <a:t>3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th-TH" sz="2800" b="1" i="0" u="none" strike="noStrike" dirty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70.00 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47.00 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  76.92 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770323"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>
                          <a:latin typeface="TH SarabunPSK" pitchFamily="34" charset="-34"/>
                          <a:cs typeface="TH SarabunPSK" pitchFamily="34" charset="-34"/>
                        </a:rPr>
                        <a:t>4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th-TH" sz="2800" b="1" i="0" u="none" strike="noStrike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82.00 </a:t>
                      </a:r>
                    </a:p>
                  </a:txBody>
                  <a:tcPr marL="8121" marR="8121" marT="8121" marB="0" anchor="ctr">
                    <a:lnL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F6F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84.00 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800" b="1" i="0" u="none" strike="noStrike" dirty="0">
                          <a:solidFill>
                            <a:srgbClr val="FF0000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         100.00 </a:t>
                      </a:r>
                    </a:p>
                  </a:txBody>
                  <a:tcPr marL="8121" marR="8121" marT="81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7646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0" y="1714488"/>
          <a:ext cx="9144000" cy="5143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214282" y="71414"/>
            <a:ext cx="8643998" cy="150019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กราฟแสดงลำดับผล</a:t>
            </a:r>
            <a:r>
              <a:rPr lang="th-TH" sz="24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การเบิกจ่ายงบ</a:t>
            </a:r>
            <a:r>
              <a:rPr lang="th-TH" sz="2400" b="1" spc="50" dirty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รายจ่าย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ลงทุน </a:t>
            </a:r>
            <a:r>
              <a:rPr lang="th-TH" sz="2400" b="1" spc="50" dirty="0" err="1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สชป.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5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ประจำปี</a:t>
            </a:r>
            <a:r>
              <a:rPr lang="th-TH" sz="20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งบประมาณ 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2557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200" b="1" spc="50" dirty="0" smtClean="0">
              <a:ln w="11430"/>
              <a:solidFill>
                <a:srgbClr val="008000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              </a:t>
            </a:r>
            <a:r>
              <a:rPr lang="th-TH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ข้อมูลจาก</a:t>
            </a:r>
            <a:r>
              <a:rPr lang="th-TH" sz="2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ระบบ</a:t>
            </a:r>
            <a:r>
              <a:rPr lang="th-TH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GFMIS</a:t>
            </a:r>
            <a:r>
              <a:rPr lang="en-US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th-TH" sz="2200" b="1" dirty="0" smtClean="0">
              <a:solidFill>
                <a:srgbClr val="0000CC"/>
              </a:solidFill>
              <a:latin typeface="Tahoma" pitchFamily="34" charset="0"/>
              <a:cs typeface="Tahom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2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        ณ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วันที่</a:t>
            </a:r>
            <a:r>
              <a:rPr lang="en-US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10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มีนาคม 2557</a:t>
            </a:r>
            <a:endParaRPr lang="en-US" sz="2200" b="1" spc="50" dirty="0">
              <a:ln w="11430"/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5143504" y="972385"/>
            <a:ext cx="3714776" cy="9564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th-TH" sz="1800" dirty="0"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สูงกว่าเป้าหมายกรมเดือนมีนาคม 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22.00%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</a:p>
          <a:p>
            <a:r>
              <a:rPr lang="th-TH" sz="18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ต่ำกว่าเป้าหมายกรมแต่สูงกว่าภาพรวมกรม 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18.52%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</a:p>
          <a:p>
            <a:r>
              <a:rPr lang="th-TH" sz="18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ต่ำกว่าภาพรวมกรม 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18.52%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  <a:endParaRPr lang="th-TH" sz="18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214942" y="1000108"/>
            <a:ext cx="214314" cy="214314"/>
          </a:xfrm>
          <a:prstGeom prst="roundRect">
            <a:avLst/>
          </a:prstGeom>
          <a:solidFill>
            <a:srgbClr val="008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ounded Rectangle 8"/>
          <p:cNvSpPr/>
          <p:nvPr/>
        </p:nvSpPr>
        <p:spPr>
          <a:xfrm>
            <a:off x="5214942" y="1285860"/>
            <a:ext cx="214314" cy="220730"/>
          </a:xfrm>
          <a:prstGeom prst="roundRect">
            <a:avLst/>
          </a:prstGeom>
          <a:solidFill>
            <a:srgbClr val="FFFF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sp>
        <p:nvSpPr>
          <p:cNvPr id="10" name="Rounded Rectangle 9"/>
          <p:cNvSpPr/>
          <p:nvPr/>
        </p:nvSpPr>
        <p:spPr>
          <a:xfrm>
            <a:off x="5214942" y="1571612"/>
            <a:ext cx="214314" cy="220731"/>
          </a:xfrm>
          <a:prstGeom prst="roundRect">
            <a:avLst/>
          </a:prstGeom>
          <a:solidFill>
            <a:srgbClr val="FF0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214282" y="71414"/>
            <a:ext cx="8643998" cy="1500198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กราฟแสดงลำดับผล</a:t>
            </a:r>
            <a:r>
              <a:rPr lang="th-TH" sz="24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การเบิกจ่ายงบ</a:t>
            </a:r>
            <a:r>
              <a:rPr lang="th-TH" sz="2400" b="1" spc="50" dirty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รายจ่าย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ลงทุน </a:t>
            </a:r>
            <a:r>
              <a:rPr lang="th-TH" sz="2400" b="1" spc="50" dirty="0" err="1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สชป.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5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ประจำปี</a:t>
            </a:r>
            <a:r>
              <a:rPr lang="th-TH" sz="20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งบประมาณ </a:t>
            </a: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2557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200" b="1" spc="50" dirty="0" smtClean="0">
              <a:ln w="11430"/>
              <a:solidFill>
                <a:srgbClr val="008000"/>
              </a:solidFill>
              <a:latin typeface="Tahoma" pitchFamily="34" charset="0"/>
              <a:ea typeface="+mj-ea"/>
              <a:cs typeface="Tahom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              </a:t>
            </a:r>
            <a:r>
              <a:rPr lang="th-TH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ข้อมูลจาก</a:t>
            </a:r>
            <a:r>
              <a:rPr lang="th-TH" sz="2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ระบบ</a:t>
            </a:r>
            <a:r>
              <a:rPr lang="th-TH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GFMIS</a:t>
            </a:r>
            <a:r>
              <a:rPr lang="en-US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th-TH" sz="2200" b="1" dirty="0" smtClean="0">
              <a:solidFill>
                <a:srgbClr val="0000CC"/>
              </a:solidFill>
              <a:latin typeface="Tahoma" pitchFamily="34" charset="0"/>
              <a:cs typeface="Tahom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2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        ณ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วันที่</a:t>
            </a:r>
            <a:r>
              <a:rPr lang="en-US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24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มีนาคม 2557</a:t>
            </a:r>
            <a:endParaRPr lang="en-US" sz="2200" b="1" spc="50" dirty="0">
              <a:ln w="11430"/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5143504" y="972385"/>
            <a:ext cx="3714776" cy="956417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th-TH" sz="1800" dirty="0" smtClean="0">
                <a:solidFill>
                  <a:srgbClr val="FFC0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สูงกว่าเป้าหมายกรมเดือนมีนาคม 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22.00%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</a:p>
          <a:p>
            <a:r>
              <a:rPr lang="th-TH" sz="18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ต่ำกว่าเป้าหมายกรมแต่สูงกว่าภาพรวมกรม 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21.23%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</a:p>
          <a:p>
            <a:r>
              <a:rPr lang="th-TH" sz="1800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ต่ำกว่าภาพรวมกรม (</a:t>
            </a:r>
            <a:r>
              <a:rPr lang="en-US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21.23%</a:t>
            </a:r>
            <a:r>
              <a:rPr lang="th-TH" sz="1800" b="1" dirty="0" smtClean="0">
                <a:solidFill>
                  <a:srgbClr val="FFFF00"/>
                </a:solidFill>
                <a:latin typeface="Angsana New" pitchFamily="18" charset="-34"/>
                <a:cs typeface="Angsana New" pitchFamily="18" charset="-34"/>
              </a:rPr>
              <a:t>)</a:t>
            </a:r>
            <a:endParaRPr lang="th-TH" sz="1800" b="1" dirty="0">
              <a:solidFill>
                <a:srgbClr val="FFFF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214942" y="1000108"/>
            <a:ext cx="214314" cy="214314"/>
          </a:xfrm>
          <a:prstGeom prst="roundRect">
            <a:avLst/>
          </a:prstGeom>
          <a:solidFill>
            <a:srgbClr val="008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Rounded Rectangle 8"/>
          <p:cNvSpPr/>
          <p:nvPr/>
        </p:nvSpPr>
        <p:spPr>
          <a:xfrm>
            <a:off x="5214942" y="1285860"/>
            <a:ext cx="214314" cy="220730"/>
          </a:xfrm>
          <a:prstGeom prst="roundRect">
            <a:avLst/>
          </a:prstGeom>
          <a:solidFill>
            <a:srgbClr val="FFFF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sp>
        <p:nvSpPr>
          <p:cNvPr id="10" name="Rounded Rectangle 9"/>
          <p:cNvSpPr/>
          <p:nvPr/>
        </p:nvSpPr>
        <p:spPr>
          <a:xfrm>
            <a:off x="5214942" y="1571612"/>
            <a:ext cx="214314" cy="220731"/>
          </a:xfrm>
          <a:prstGeom prst="roundRect">
            <a:avLst/>
          </a:prstGeom>
          <a:solidFill>
            <a:srgbClr val="FF0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graphicFrame>
        <p:nvGraphicFramePr>
          <p:cNvPr id="12" name="แผนภูมิ 11"/>
          <p:cNvGraphicFramePr/>
          <p:nvPr/>
        </p:nvGraphicFramePr>
        <p:xfrm>
          <a:off x="285720" y="2000239"/>
          <a:ext cx="8572560" cy="4500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Straight Connector 9"/>
          <p:cNvSpPr/>
          <p:nvPr/>
        </p:nvSpPr>
        <p:spPr>
          <a:xfrm>
            <a:off x="365715" y="4641796"/>
            <a:ext cx="8412571" cy="16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0" y="1500174"/>
          <a:ext cx="914400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357126" y="357166"/>
            <a:ext cx="8786874" cy="1285884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8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กราฟแสดงลำดับผลการเบิกจ่ายงบ</a:t>
            </a:r>
            <a:r>
              <a:rPr lang="th-TH" sz="28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รายจ่ายลงทุน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400" b="1" spc="50" dirty="0" smtClean="0">
                <a:ln w="11430"/>
                <a:solidFill>
                  <a:srgbClr val="FF3399"/>
                </a:solidFill>
                <a:latin typeface="Tahoma" pitchFamily="34" charset="0"/>
                <a:cs typeface="Tahoma" pitchFamily="34" charset="0"/>
              </a:rPr>
              <a:t>          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งานตาม </a:t>
            </a:r>
            <a:r>
              <a:rPr lang="th-TH" sz="2400" b="1" spc="50" dirty="0" err="1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พรบ.</a:t>
            </a:r>
            <a:r>
              <a:rPr lang="th-TH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+ </a:t>
            </a:r>
            <a:r>
              <a:rPr lang="en-US" sz="2400" b="1" spc="50" dirty="0" err="1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Lumpsum</a:t>
            </a:r>
            <a:r>
              <a:rPr lang="en-US" sz="24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th-TH" sz="2400" b="1" spc="50" dirty="0" smtClean="0">
                <a:ln w="11430"/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แยกรายโครงการ</a:t>
            </a:r>
            <a:endParaRPr lang="th-TH" sz="2000" b="1" spc="50" dirty="0" smtClean="0">
              <a:ln w="11430"/>
              <a:solidFill>
                <a:srgbClr val="008000"/>
              </a:solidFill>
              <a:latin typeface="Tahoma" pitchFamily="34" charset="0"/>
              <a:cs typeface="Tahom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                          </a:t>
            </a:r>
            <a:r>
              <a:rPr lang="th-TH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ณ </a:t>
            </a:r>
            <a:r>
              <a:rPr lang="en-US" sz="2400" b="1" spc="50" dirty="0" smtClean="0">
                <a:ln w="11430"/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400" b="1" spc="50" dirty="0" smtClean="0">
                <a:ln w="11430"/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วันที่</a:t>
            </a:r>
            <a:r>
              <a:rPr lang="en-US" sz="2400" b="1" spc="50" dirty="0" smtClean="0">
                <a:ln w="11430"/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400" b="1" spc="50" dirty="0" smtClean="0">
                <a:ln w="11430"/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28 มีนาคม 2557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b="1" spc="50" dirty="0">
              <a:ln w="11430"/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715008" y="1928802"/>
            <a:ext cx="214314" cy="214314"/>
          </a:xfrm>
          <a:prstGeom prst="roundRect">
            <a:avLst/>
          </a:prstGeom>
          <a:solidFill>
            <a:srgbClr val="008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Rounded Rectangle 9"/>
          <p:cNvSpPr/>
          <p:nvPr/>
        </p:nvSpPr>
        <p:spPr>
          <a:xfrm>
            <a:off x="5715008" y="2214554"/>
            <a:ext cx="214314" cy="220731"/>
          </a:xfrm>
          <a:prstGeom prst="roundRect">
            <a:avLst/>
          </a:prstGeom>
          <a:solidFill>
            <a:srgbClr val="FF0000"/>
          </a:solidFill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/>
          </a:p>
        </p:txBody>
      </p:sp>
      <p:sp>
        <p:nvSpPr>
          <p:cNvPr id="11" name="TextBox 10"/>
          <p:cNvSpPr txBox="1"/>
          <p:nvPr/>
        </p:nvSpPr>
        <p:spPr>
          <a:xfrm>
            <a:off x="428596" y="6357958"/>
            <a:ext cx="6072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หมายเหตุ </a:t>
            </a:r>
            <a:r>
              <a:rPr lang="en-US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: </a:t>
            </a:r>
            <a:r>
              <a:rPr lang="th-TH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ข้อมูลจากรายงาน </a:t>
            </a:r>
            <a:r>
              <a:rPr lang="th-TH" sz="1600" b="1" dirty="0" err="1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ฝคง.</a:t>
            </a:r>
            <a:r>
              <a:rPr lang="th-TH" sz="16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 ณ 28 มีนาคม 2557</a:t>
            </a:r>
            <a:endParaRPr lang="en-US" sz="16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0" y="214290"/>
            <a:ext cx="9144000" cy="1000132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800" b="1" spc="50" dirty="0" smtClean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ผล</a:t>
            </a:r>
            <a:r>
              <a:rPr lang="th-TH" sz="28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>การเบิกจ่ายงบ</a:t>
            </a:r>
            <a:r>
              <a:rPr lang="th-TH" sz="2800" b="1" spc="50" dirty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รายจ่าย</a:t>
            </a:r>
            <a:r>
              <a:rPr lang="th-TH" sz="28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ลงทุน </a:t>
            </a:r>
            <a:r>
              <a:rPr lang="th-TH" sz="2800" b="1" spc="50" dirty="0" err="1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สชป.</a:t>
            </a:r>
            <a:r>
              <a:rPr lang="th-TH" sz="28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5 ปี </a:t>
            </a:r>
            <a:r>
              <a:rPr lang="th-TH" sz="2800" b="1" spc="50" dirty="0" err="1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งป</a:t>
            </a:r>
            <a:r>
              <a:rPr lang="th-TH" sz="2800" b="1" spc="50" dirty="0" smtClean="0">
                <a:ln w="11430"/>
                <a:solidFill>
                  <a:srgbClr val="0000CC"/>
                </a:solidFill>
                <a:latin typeface="Tahoma" pitchFamily="34" charset="0"/>
                <a:ea typeface="+mj-ea"/>
                <a:cs typeface="Tahoma" pitchFamily="34" charset="0"/>
              </a:rPr>
              <a:t>ม.2557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งานตาม </a:t>
            </a:r>
            <a:r>
              <a:rPr lang="th-TH" sz="2000" b="1" spc="50" dirty="0" err="1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พรบ.</a:t>
            </a: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 + </a:t>
            </a:r>
            <a:r>
              <a:rPr lang="en-US" sz="2000" b="1" spc="50" dirty="0" err="1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Lumpsum</a:t>
            </a:r>
            <a:r>
              <a:rPr lang="th-TH" sz="2000" b="1" spc="50" dirty="0" smtClean="0">
                <a:ln w="11430"/>
                <a:solidFill>
                  <a:srgbClr val="FF0000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th-TH" sz="2000" b="1" spc="50" dirty="0" smtClean="0">
                <a:ln w="11430"/>
                <a:solidFill>
                  <a:srgbClr val="006600"/>
                </a:solidFill>
                <a:latin typeface="Tahoma" pitchFamily="34" charset="0"/>
                <a:cs typeface="Tahoma" pitchFamily="34" charset="0"/>
              </a:rPr>
              <a:t>แยกรายโครงการ  </a:t>
            </a:r>
            <a:r>
              <a:rPr lang="th-TH" sz="20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  <a:t/>
            </a:r>
            <a:br>
              <a:rPr lang="th-TH" sz="2000" b="1" spc="50" dirty="0">
                <a:ln w="11430"/>
                <a:solidFill>
                  <a:srgbClr val="008000"/>
                </a:solidFill>
                <a:latin typeface="Tahoma" pitchFamily="34" charset="0"/>
                <a:ea typeface="+mj-ea"/>
                <a:cs typeface="Tahoma" pitchFamily="34" charset="0"/>
              </a:rPr>
            </a:br>
            <a:r>
              <a:rPr lang="th-TH" sz="24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ข้อมูลจาก</a:t>
            </a:r>
            <a:r>
              <a:rPr lang="th-TH" sz="2200" b="1" dirty="0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รายงาน </a:t>
            </a:r>
            <a:r>
              <a:rPr lang="th-TH" sz="2200" b="1" dirty="0" err="1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ฝคง.</a:t>
            </a:r>
            <a:r>
              <a:rPr lang="en-US" sz="2200" b="1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th-TH" sz="2200" b="1" spc="50" dirty="0" smtClean="0">
                <a:ln w="11430"/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ณ </a:t>
            </a:r>
            <a:r>
              <a:rPr lang="th-TH" sz="2200" b="1" spc="50" dirty="0" smtClean="0">
                <a:ln w="11430"/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วันที่ 28 มีนาคม 2557</a:t>
            </a:r>
            <a:endParaRPr lang="en-US" sz="2200" b="1" spc="50" dirty="0">
              <a:ln w="11430"/>
              <a:solidFill>
                <a:srgbClr val="C00000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2392" y="1443174"/>
          <a:ext cx="8929720" cy="5198876"/>
        </p:xfrm>
        <a:graphic>
          <a:graphicData uri="http://schemas.openxmlformats.org/drawingml/2006/table">
            <a:tbl>
              <a:tblPr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367906"/>
                <a:gridCol w="928694"/>
                <a:gridCol w="1000132"/>
                <a:gridCol w="1000132"/>
                <a:gridCol w="1071570"/>
                <a:gridCol w="1000132"/>
                <a:gridCol w="873844"/>
                <a:gridCol w="687310"/>
              </a:tblGrid>
              <a:tr h="265727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 dirty="0">
                          <a:solidFill>
                            <a:srgbClr val="FFFF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หน่วยงานฯ ระดับโครงการ</a:t>
                      </a:r>
                    </a:p>
                  </a:txBody>
                  <a:tcPr marL="5930" marR="5930" marT="5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ได้รับการโอนจัดสรร (บาท)</a:t>
                      </a:r>
                    </a:p>
                  </a:txBody>
                  <a:tcPr marL="5930" marR="5930" marT="59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ผลการเบิกจ่าย (บาท)</a:t>
                      </a:r>
                    </a:p>
                  </a:txBody>
                  <a:tcPr marL="5930" marR="5930" marT="59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65727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รวม</a:t>
                      </a:r>
                    </a:p>
                  </a:txBody>
                  <a:tcPr marL="5930" marR="5930" marT="593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จ้างเหมา</a:t>
                      </a:r>
                    </a:p>
                  </a:txBody>
                  <a:tcPr marL="5930" marR="5930" marT="5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ทำเอง</a:t>
                      </a:r>
                    </a:p>
                  </a:txBody>
                  <a:tcPr marL="5930" marR="5930" marT="5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รวม</a:t>
                      </a:r>
                    </a:p>
                  </a:txBody>
                  <a:tcPr marL="5930" marR="5930" marT="5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จ้างเหมา</a:t>
                      </a:r>
                    </a:p>
                  </a:txBody>
                  <a:tcPr marL="5930" marR="5930" marT="5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ทำเอง</a:t>
                      </a:r>
                    </a:p>
                  </a:txBody>
                  <a:tcPr marL="5930" marR="5930" marT="5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ร้อยละ</a:t>
                      </a:r>
                    </a:p>
                  </a:txBody>
                  <a:tcPr marL="5930" marR="5930" marT="5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7094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8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รวม </a:t>
                      </a:r>
                      <a:r>
                        <a:rPr lang="th-TH" sz="1800" b="1" i="0" u="none" strike="noStrike" dirty="0" err="1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สชป.</a:t>
                      </a:r>
                      <a:r>
                        <a:rPr lang="th-TH" sz="18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800" b="1" i="0" u="none" strike="noStrike" dirty="0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950,881,074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800" b="1" i="0" u="none" strike="noStrike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262,110,865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800" b="1" i="0" u="none" strike="noStrike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688,770,209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800" b="1" i="0" u="none" strike="noStrike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224,674,207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800" b="1" i="0" u="none" strike="noStrike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38,286,440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800" b="1" i="0" u="none" strike="noStrike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186,387,767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800" b="1" i="0" u="none" strike="noStrike">
                          <a:solidFill>
                            <a:srgbClr val="FF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23.63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85"/>
                    </a:solidFill>
                  </a:tcPr>
                </a:tc>
              </a:tr>
              <a:tr h="270944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สำนักชลประทานที่ 5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66,657,479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66,657,479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22,603,957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22,603,957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33.91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โครงการชลประทานอุดรธานี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82,644,500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42,217,572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40,426,928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5,511,869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441,286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5,070,583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6.67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โครงการชลประทานเลย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120,986,515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6,080,625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114,905,890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57,193,754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299,300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56,894,454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47.27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โครงการชลประทานสกลนคร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96,898,836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20,752,436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76,146,400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22,547,345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22,547,345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23.27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โครงการชลประทานหนองคาย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35,404,800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13,022,000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22,382,800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11,199,824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11,199,824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31.63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โครงการชลประทานหนองบัวลำภู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66,933,280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58,346,100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8,587,180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26,408,011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22,572,833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3,835,178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39.45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โครงการส่งน้ำและบำรุงรักษาน้ำ</a:t>
                      </a:r>
                      <a:r>
                        <a:rPr lang="th-TH" sz="1600" b="0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อูน</a:t>
                      </a:r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74,920,644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16,562,344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58,358,300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19,368,831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19,368,831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25.85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โครงการส่งน้ำและบำรุงรักษาห้วยโมง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31,207,945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22,625,900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8,582,045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3,846,624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296,800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3,549,824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12.33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โครงการส่งน้ำและบำรุงรักษาห้วยหลวง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38,163,200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483,500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37,679,700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12,952,258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83,500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12,868,758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33.94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ศูนย์ศึกษาการพัฒนาภูพานฯ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34,629,770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34,629,770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5,381,947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5,381,947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15.54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โครงการชลประทานบึงกาฬ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41,777,900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5,661,703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36,116,197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10,846,983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644,037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10,202,946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25.96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โครงการส่งน้ำและบำรุงรักษาฝายกุม</a:t>
                      </a:r>
                      <a:r>
                        <a:rPr lang="th-TH" sz="1600" b="0" i="0" u="none" strike="noStrike" dirty="0" err="1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ภวา</a:t>
                      </a:r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ปี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23,487,264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6,051,284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17,435,980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1,169,958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-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1,169,958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4.98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7">
                <a:tc>
                  <a:txBody>
                    <a:bodyPr/>
                    <a:lstStyle/>
                    <a:p>
                      <a:pPr algn="l" rtl="0" fontAlgn="b"/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โครงการก่อสร้าง 5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159,487,701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47,207,401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112,280,300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52,773,190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13,766,809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1600" b="0" i="1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39,006,382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33.09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944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สัดส่วน (%)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000" b="1" i="0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100.00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000" b="1" i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27.57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000" b="1" i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72.43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000" b="1" i="0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23.63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000" b="1" i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4.03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000" b="1" i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19.60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latin typeface="Angsana New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62477"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เปรียบเทียบต่อวิธีดำเนินการ</a:t>
                      </a:r>
                    </a:p>
                  </a:txBody>
                  <a:tcPr marL="5930" marR="5930" marT="593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1.งานจ้างเหมา คิดเป็น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000" b="1" i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14.61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th-TH" sz="1600" b="1" i="1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th-TH" sz="1600" b="1" i="1" u="none" strike="noStrike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930" marR="5930" marT="593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930" marR="5930" marT="5930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2477">
                <a:tc gridSpan="2"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rtl="0" fontAlgn="b"/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2.งานทำเอง คิดเป็น</a:t>
                      </a: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th-TH" sz="2000" b="1" i="1" u="none" strike="noStrike" dirty="0">
                          <a:solidFill>
                            <a:srgbClr val="0000FF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27.06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th-TH" sz="1600" b="1" i="1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930" marR="5930" marT="59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th-TH" sz="1600" b="1" i="1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930" marR="5930" marT="59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5930" marR="5930" marT="59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สี่เหลี่ยมผืนผ้า 18"/>
          <p:cNvSpPr/>
          <p:nvPr/>
        </p:nvSpPr>
        <p:spPr>
          <a:xfrm>
            <a:off x="6372200" y="2132856"/>
            <a:ext cx="144016" cy="14401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24" name="ตาราง 23"/>
          <p:cNvGraphicFramePr>
            <a:graphicFrameLocks noGrp="1"/>
          </p:cNvGraphicFramePr>
          <p:nvPr/>
        </p:nvGraphicFramePr>
        <p:xfrm>
          <a:off x="6300192" y="1662855"/>
          <a:ext cx="2376264" cy="111807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76264"/>
              </a:tblGrid>
              <a:tr h="38655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th-TH" sz="18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        งานจ้างเหมาทั้งโครงการ</a:t>
                      </a:r>
                      <a:endParaRPr lang="th-TH" sz="18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0496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          งานจ้างเหมาบางส่วน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0496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          งานดำเนินการเอง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0" name="ชื่อเรื่อง 1"/>
          <p:cNvSpPr txBox="1">
            <a:spLocks/>
          </p:cNvSpPr>
          <p:nvPr/>
        </p:nvSpPr>
        <p:spPr>
          <a:xfrm>
            <a:off x="251520" y="4365104"/>
            <a:ext cx="2016224" cy="14782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h-TH" sz="20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h-TH" sz="20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h-TH" sz="20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ผลงานและ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20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ผลการเบิกจ่าย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h-TH" sz="20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339752" y="44624"/>
            <a:ext cx="6336704" cy="47005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th-TH" sz="24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ชื่องาน โครงการฝายห้วยน้ำสวย(บ้านน้ำสวยใต้)</a:t>
            </a:r>
            <a:endParaRPr lang="th-TH" sz="2400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2339752" y="548680"/>
            <a:ext cx="6336704" cy="4700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2400" b="1" i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โครงการก่อสร้าง  สำนักชลประทานที่ 5</a:t>
            </a:r>
            <a:endParaRPr kumimoji="0" lang="th-TH" sz="2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6" name="ชื่อเรื่อง 1"/>
          <p:cNvSpPr txBox="1">
            <a:spLocks/>
          </p:cNvSpPr>
          <p:nvPr/>
        </p:nvSpPr>
        <p:spPr>
          <a:xfrm>
            <a:off x="2339752" y="1052736"/>
            <a:ext cx="6336704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2000" b="1" i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ต.สระใคร  อ.สระใคร   จ.หนองคาย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7" name="ชื่อเรื่อง 1"/>
          <p:cNvSpPr txBox="1">
            <a:spLocks/>
          </p:cNvSpPr>
          <p:nvPr/>
        </p:nvSpPr>
        <p:spPr>
          <a:xfrm>
            <a:off x="251520" y="44624"/>
            <a:ext cx="2016224" cy="4700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ชื่องาน</a:t>
            </a:r>
            <a:endParaRPr kumimoji="0" lang="th-TH" sz="2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8" name="ชื่อเรื่อง 1"/>
          <p:cNvSpPr txBox="1">
            <a:spLocks/>
          </p:cNvSpPr>
          <p:nvPr/>
        </p:nvSpPr>
        <p:spPr>
          <a:xfrm>
            <a:off x="251520" y="548680"/>
            <a:ext cx="2016224" cy="4700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โครงการที่รับผิดชอบ</a:t>
            </a:r>
            <a:endParaRPr kumimoji="0" lang="th-TH" sz="2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9" name="ชื่อเรื่อง 1"/>
          <p:cNvSpPr txBox="1">
            <a:spLocks/>
          </p:cNvSpPr>
          <p:nvPr/>
        </p:nvSpPr>
        <p:spPr>
          <a:xfrm>
            <a:off x="251520" y="1052736"/>
            <a:ext cx="2016224" cy="2880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2000" b="1" i="1" noProof="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สถานที่ตั้ง</a:t>
            </a:r>
            <a:endParaRPr kumimoji="0" lang="th-TH" sz="20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27857" y="1312193"/>
            <a:ext cx="4116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อนุมัติเงินโอนจัดสรร  </a:t>
            </a:r>
            <a:r>
              <a:rPr lang="th-TH" sz="2000" dirty="0" err="1" smtClean="0">
                <a:latin typeface="Angsana New" pitchFamily="18" charset="-34"/>
                <a:cs typeface="Angsana New" pitchFamily="18" charset="-34"/>
              </a:rPr>
              <a:t>กษ.</a:t>
            </a:r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  0303/15600 </a:t>
            </a:r>
            <a:r>
              <a:rPr lang="th-TH" sz="2000" dirty="0" err="1" smtClean="0">
                <a:latin typeface="Angsana New" pitchFamily="18" charset="-34"/>
                <a:cs typeface="Angsana New" pitchFamily="18" charset="-34"/>
              </a:rPr>
              <a:t>ลว.</a:t>
            </a:r>
            <a:r>
              <a:rPr lang="th-TH" sz="2000" dirty="0" smtClean="0">
                <a:latin typeface="Angsana New" pitchFamily="18" charset="-34"/>
                <a:cs typeface="Angsana New" pitchFamily="18" charset="-34"/>
              </a:rPr>
              <a:t> 5 พ.ย. 56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16" name="ตาราง 15"/>
          <p:cNvGraphicFramePr>
            <a:graphicFrameLocks noGrp="1"/>
          </p:cNvGraphicFramePr>
          <p:nvPr/>
        </p:nvGraphicFramePr>
        <p:xfrm>
          <a:off x="2339752" y="1666900"/>
          <a:ext cx="3312368" cy="1097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12368"/>
              </a:tblGrid>
              <a:tr h="298832">
                <a:tc>
                  <a:txBody>
                    <a:bodyPr/>
                    <a:lstStyle/>
                    <a:p>
                      <a:r>
                        <a:rPr lang="th-TH" sz="1800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งบประมาณ</a:t>
                      </a:r>
                      <a:r>
                        <a:rPr lang="th-TH" sz="18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  </a:t>
                      </a:r>
                      <a:r>
                        <a:rPr lang="en-US" sz="18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      </a:t>
                      </a:r>
                      <a:r>
                        <a:rPr lang="en-US" sz="1800" b="1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25,639,</a:t>
                      </a:r>
                      <a:r>
                        <a:rPr lang="th-TH" sz="1800" b="1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600.00</a:t>
                      </a:r>
                      <a:r>
                        <a:rPr lang="th-TH" sz="1800" b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ngsana New" pitchFamily="18" charset="-34"/>
                          <a:cs typeface="Angsana New" pitchFamily="18" charset="-34"/>
                        </a:rPr>
                        <a:t>    บาท</a:t>
                      </a:r>
                      <a:endParaRPr lang="th-TH" sz="1800" b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8832">
                <a:tc>
                  <a:txBody>
                    <a:bodyPr/>
                    <a:lstStyle/>
                    <a:p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จ้างเหมา          </a:t>
                      </a:r>
                      <a:r>
                        <a:rPr lang="en-US" sz="1800" dirty="0" smtClean="0">
                          <a:latin typeface="Angsana New" pitchFamily="18" charset="-34"/>
                          <a:cs typeface="Angsana New" pitchFamily="18" charset="-34"/>
                        </a:rPr>
                        <a:t>     </a:t>
                      </a:r>
                      <a:r>
                        <a:rPr lang="en-US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</a:t>
                      </a:r>
                      <a:r>
                        <a:rPr lang="en-US" sz="1800" b="1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8</a:t>
                      </a:r>
                      <a:r>
                        <a:rPr lang="en-US" sz="1800" b="1" dirty="0" smtClean="0">
                          <a:latin typeface="Angsana New" pitchFamily="18" charset="-34"/>
                          <a:cs typeface="Angsana New" pitchFamily="18" charset="-34"/>
                        </a:rPr>
                        <a:t>,400,</a:t>
                      </a:r>
                      <a:r>
                        <a:rPr lang="th-TH" sz="1800" b="1" dirty="0" smtClean="0">
                          <a:latin typeface="Angsana New" pitchFamily="18" charset="-34"/>
                          <a:cs typeface="Angsana New" pitchFamily="18" charset="-34"/>
                        </a:rPr>
                        <a:t>000.00    </a:t>
                      </a:r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บาท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8832">
                <a:tc>
                  <a:txBody>
                    <a:bodyPr/>
                    <a:lstStyle/>
                    <a:p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ดำเนินการเอง  </a:t>
                      </a:r>
                      <a:r>
                        <a:rPr lang="en-US" sz="1800" dirty="0" smtClean="0">
                          <a:latin typeface="Angsana New" pitchFamily="18" charset="-34"/>
                          <a:cs typeface="Angsana New" pitchFamily="18" charset="-34"/>
                        </a:rPr>
                        <a:t>     </a:t>
                      </a:r>
                      <a:r>
                        <a:rPr lang="en-US" sz="1800" b="1" dirty="0" smtClean="0">
                          <a:latin typeface="Angsana New" pitchFamily="18" charset="-34"/>
                          <a:cs typeface="Angsana New" pitchFamily="18" charset="-34"/>
                        </a:rPr>
                        <a:t>17,239,600.00</a:t>
                      </a:r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    บาท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ตาราง 19"/>
          <p:cNvGraphicFramePr>
            <a:graphicFrameLocks noGrp="1"/>
          </p:cNvGraphicFramePr>
          <p:nvPr/>
        </p:nvGraphicFramePr>
        <p:xfrm>
          <a:off x="2339752" y="2824361"/>
          <a:ext cx="331236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</a:tblGrid>
              <a:tr h="226824">
                <a:tc>
                  <a:txBody>
                    <a:bodyPr/>
                    <a:lstStyle/>
                    <a:p>
                      <a:pPr algn="thaiDist"/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ลงนามในสัญญา  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:   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th-TH" sz="1800" b="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20 ธ.ค. 56</a:t>
                      </a:r>
                      <a:endParaRPr lang="th-TH" sz="1800" b="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6824">
                <a:tc>
                  <a:txBody>
                    <a:bodyPr/>
                    <a:lstStyle/>
                    <a:p>
                      <a:pPr algn="thaiDist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เริ่มเข้าทำงาน</a:t>
                      </a:r>
                      <a:r>
                        <a:rPr lang="th-TH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     </a:t>
                      </a:r>
                      <a:r>
                        <a:rPr lang="th-TH" sz="1800" b="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en-US" sz="1800" b="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       :</a:t>
                      </a:r>
                      <a:r>
                        <a:rPr lang="th-TH" sz="1800" b="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   8  ม.ค. 57</a:t>
                      </a:r>
                      <a:endParaRPr lang="th-TH" sz="1800" b="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6824">
                <a:tc>
                  <a:txBody>
                    <a:bodyPr/>
                    <a:lstStyle/>
                    <a:p>
                      <a:pPr algn="thaiDist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สิ้นสุดสัญญา</a:t>
                      </a:r>
                      <a:r>
                        <a:rPr lang="th-TH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      </a:t>
                      </a:r>
                      <a:r>
                        <a:rPr lang="en-US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</a:t>
                      </a:r>
                      <a:r>
                        <a:rPr lang="th-TH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en-US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    :</a:t>
                      </a:r>
                      <a:r>
                        <a:rPr lang="th-TH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   4  ก.ย.  57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26824">
                <a:tc>
                  <a:txBody>
                    <a:bodyPr/>
                    <a:lstStyle/>
                    <a:p>
                      <a:pPr algn="thaiDist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อายุสัญญา</a:t>
                      </a:r>
                      <a:r>
                        <a:rPr lang="th-TH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          </a:t>
                      </a:r>
                      <a:r>
                        <a:rPr lang="en-US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        :</a:t>
                      </a:r>
                      <a:r>
                        <a:rPr lang="th-TH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 240 วัน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ตาราง 20"/>
          <p:cNvGraphicFramePr>
            <a:graphicFrameLocks noGrp="1"/>
          </p:cNvGraphicFramePr>
          <p:nvPr/>
        </p:nvGraphicFramePr>
        <p:xfrm>
          <a:off x="2339752" y="4357082"/>
          <a:ext cx="331236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68"/>
              </a:tblGrid>
              <a:tr h="262632">
                <a:tc>
                  <a:txBody>
                    <a:bodyPr/>
                    <a:lstStyle/>
                    <a:p>
                      <a:pPr algn="thaiDist"/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ผลงาน</a:t>
                      </a:r>
                      <a:r>
                        <a:rPr lang="th-TH" sz="1800" b="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             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</a:t>
                      </a:r>
                      <a:r>
                        <a:rPr lang="th-TH" sz="1800" b="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:</a:t>
                      </a:r>
                      <a:r>
                        <a:rPr lang="th-TH" sz="1800" b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     26.15</a:t>
                      </a:r>
                      <a:r>
                        <a:rPr lang="th-TH" sz="1800" b="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%</a:t>
                      </a:r>
                      <a:endParaRPr lang="th-TH" sz="1800" b="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2632">
                <a:tc>
                  <a:txBody>
                    <a:bodyPr/>
                    <a:lstStyle/>
                    <a:p>
                      <a:pPr algn="thaiDist"/>
                      <a:r>
                        <a:rPr lang="th-TH" sz="1800" dirty="0" smtClean="0">
                          <a:latin typeface="Angsana New" pitchFamily="18" charset="-34"/>
                          <a:cs typeface="Angsana New" pitchFamily="18" charset="-34"/>
                        </a:rPr>
                        <a:t>การเบิกจ่าย               </a:t>
                      </a:r>
                      <a:r>
                        <a:rPr lang="en-US" sz="1800" dirty="0" smtClean="0">
                          <a:latin typeface="Angsana New" pitchFamily="18" charset="-34"/>
                          <a:cs typeface="Angsana New" pitchFamily="18" charset="-34"/>
                        </a:rPr>
                        <a:t>      </a:t>
                      </a:r>
                      <a:r>
                        <a:rPr lang="en-US" sz="1800" b="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:</a:t>
                      </a:r>
                      <a:r>
                        <a:rPr lang="th-TH" sz="1800" b="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    </a:t>
                      </a:r>
                      <a:r>
                        <a:rPr lang="en-US" sz="1800" b="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2,271,799.60</a:t>
                      </a:r>
                      <a:endParaRPr lang="th-TH" sz="1800" b="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2632">
                <a:tc>
                  <a:txBody>
                    <a:bodyPr/>
                    <a:lstStyle/>
                    <a:p>
                      <a:pPr algn="thaiDist"/>
                      <a:r>
                        <a:rPr lang="th-TH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ร้อยละการเบิกจ่าย    </a:t>
                      </a:r>
                      <a:r>
                        <a:rPr lang="en-US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      :      8.86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2632">
                <a:tc>
                  <a:txBody>
                    <a:bodyPr/>
                    <a:lstStyle/>
                    <a:p>
                      <a:pPr algn="thaiDist"/>
                      <a:r>
                        <a:rPr lang="th-TH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คาดว่าจะแล้วเสร็จ         </a:t>
                      </a:r>
                      <a:r>
                        <a:rPr lang="en-US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:      30  </a:t>
                      </a:r>
                      <a:r>
                        <a:rPr lang="th-TH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กันยายน  255</a:t>
                      </a:r>
                      <a:r>
                        <a:rPr lang="en-US" sz="1800" baseline="0" dirty="0" smtClean="0">
                          <a:latin typeface="Angsana New" pitchFamily="18" charset="-34"/>
                          <a:cs typeface="Angsana New" pitchFamily="18" charset="-34"/>
                        </a:rPr>
                        <a:t>7</a:t>
                      </a:r>
                      <a:endParaRPr lang="th-TH" sz="18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79512" y="5807005"/>
            <a:ext cx="1864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dirty="0" smtClean="0">
                <a:latin typeface="Angsana New" pitchFamily="18" charset="-34"/>
                <a:cs typeface="Angsana New" pitchFamily="18" charset="-34"/>
              </a:rPr>
              <a:t>สภาพปัญหาและความล่าช้า</a:t>
            </a:r>
          </a:p>
          <a:p>
            <a:r>
              <a:rPr lang="th-TH" sz="1800" dirty="0" smtClean="0">
                <a:latin typeface="Angsana New" pitchFamily="18" charset="-34"/>
                <a:cs typeface="Angsana New" pitchFamily="18" charset="-34"/>
              </a:rPr>
              <a:t>-</a:t>
            </a:r>
            <a:endParaRPr lang="th-TH" sz="18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9512" y="6311061"/>
            <a:ext cx="1449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dirty="0" smtClean="0">
                <a:latin typeface="Angsana New" pitchFamily="18" charset="-34"/>
                <a:cs typeface="Angsana New" pitchFamily="18" charset="-34"/>
              </a:rPr>
              <a:t>แผนการแก้ไขปัญหา</a:t>
            </a:r>
          </a:p>
          <a:p>
            <a:r>
              <a:rPr lang="th-TH" sz="1800" dirty="0" smtClean="0">
                <a:latin typeface="Angsana New" pitchFamily="18" charset="-34"/>
                <a:cs typeface="Angsana New" pitchFamily="18" charset="-34"/>
              </a:rPr>
              <a:t>-</a:t>
            </a:r>
            <a:endParaRPr lang="th-TH" sz="18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8" name="ชื่อเรื่อง 1"/>
          <p:cNvSpPr txBox="1">
            <a:spLocks/>
          </p:cNvSpPr>
          <p:nvPr/>
        </p:nvSpPr>
        <p:spPr>
          <a:xfrm>
            <a:off x="251520" y="1412777"/>
            <a:ext cx="2016224" cy="133424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h-TH" sz="20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20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งบประมาณ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h-TH" sz="20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</p:txBody>
      </p:sp>
      <p:sp>
        <p:nvSpPr>
          <p:cNvPr id="29" name="ชื่อเรื่อง 1"/>
          <p:cNvSpPr txBox="1">
            <a:spLocks/>
          </p:cNvSpPr>
          <p:nvPr/>
        </p:nvSpPr>
        <p:spPr>
          <a:xfrm>
            <a:off x="251520" y="2814836"/>
            <a:ext cx="2016224" cy="147826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h-TH" sz="20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h-TH" sz="20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h-TH" sz="20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ngsana New" pitchFamily="18" charset="-34"/>
                <a:ea typeface="+mn-ea"/>
                <a:cs typeface="Angsana New" pitchFamily="18" charset="-34"/>
              </a:rPr>
              <a:t>ความก้าวหน้า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2000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ด้านการจัดหา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gsana New" pitchFamily="18" charset="-34"/>
              <a:ea typeface="+mn-ea"/>
              <a:cs typeface="Angsana New" pitchFamily="18" charset="-3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h-TH" sz="20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0232" y="7656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ข้อมูล ณ วันที่ 18 มี.ค. 57</a:t>
            </a:r>
            <a:endParaRPr lang="th-TH" sz="20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1" name="Picture 1" descr="D:\งานนำเสนอ\งานปี 57\รูปภาพก่อนก่อสร้าง 57\น้ำสวย\18 มี.ค.57\ภาพน้ำสวยปัจจุบัน\P10804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928934"/>
            <a:ext cx="3143272" cy="2918753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6786578" y="3500438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/>
              <a:t>รูปสภาพปัจจุบัน</a:t>
            </a:r>
            <a:endParaRPr lang="th-TH" b="1" dirty="0"/>
          </a:p>
        </p:txBody>
      </p:sp>
      <p:sp>
        <p:nvSpPr>
          <p:cNvPr id="27" name="สี่เหลี่ยมผืนผ้า 26"/>
          <p:cNvSpPr/>
          <p:nvPr/>
        </p:nvSpPr>
        <p:spPr>
          <a:xfrm>
            <a:off x="4643438" y="3214686"/>
            <a:ext cx="1667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ตัวอย่าง</a:t>
            </a:r>
            <a:endParaRPr lang="th-TH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00TGp_globalcity_light_ani">
  <a:themeElements>
    <a:clrScheme name="Default Design 3">
      <a:dk1>
        <a:srgbClr val="080808"/>
      </a:dk1>
      <a:lt1>
        <a:srgbClr val="FFFFFF"/>
      </a:lt1>
      <a:dk2>
        <a:srgbClr val="A59A55"/>
      </a:dk2>
      <a:lt2>
        <a:srgbClr val="DDDDDD"/>
      </a:lt2>
      <a:accent1>
        <a:srgbClr val="4AB1E4"/>
      </a:accent1>
      <a:accent2>
        <a:srgbClr val="8F038F"/>
      </a:accent2>
      <a:accent3>
        <a:srgbClr val="FFFFFF"/>
      </a:accent3>
      <a:accent4>
        <a:srgbClr val="060606"/>
      </a:accent4>
      <a:accent5>
        <a:srgbClr val="B1D5EF"/>
      </a:accent5>
      <a:accent6>
        <a:srgbClr val="810281"/>
      </a:accent6>
      <a:hlink>
        <a:srgbClr val="F77A1D"/>
      </a:hlink>
      <a:folHlink>
        <a:srgbClr val="5BBE4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5F5F5F"/>
        </a:dk1>
        <a:lt1>
          <a:srgbClr val="FFFFFF"/>
        </a:lt1>
        <a:dk2>
          <a:srgbClr val="C36609"/>
        </a:dk2>
        <a:lt2>
          <a:srgbClr val="DDDDDD"/>
        </a:lt2>
        <a:accent1>
          <a:srgbClr val="D2B94E"/>
        </a:accent1>
        <a:accent2>
          <a:srgbClr val="2395B9"/>
        </a:accent2>
        <a:accent3>
          <a:srgbClr val="FFFFFF"/>
        </a:accent3>
        <a:accent4>
          <a:srgbClr val="505050"/>
        </a:accent4>
        <a:accent5>
          <a:srgbClr val="E5D9B2"/>
        </a:accent5>
        <a:accent6>
          <a:srgbClr val="1F87A7"/>
        </a:accent6>
        <a:hlink>
          <a:srgbClr val="5C984E"/>
        </a:hlink>
        <a:folHlink>
          <a:srgbClr val="B5C7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5F5F5F"/>
        </a:dk1>
        <a:lt1>
          <a:srgbClr val="FFFFFF"/>
        </a:lt1>
        <a:dk2>
          <a:srgbClr val="9FC591"/>
        </a:dk2>
        <a:lt2>
          <a:srgbClr val="DDDDDD"/>
        </a:lt2>
        <a:accent1>
          <a:srgbClr val="7B82B7"/>
        </a:accent1>
        <a:accent2>
          <a:srgbClr val="8D337C"/>
        </a:accent2>
        <a:accent3>
          <a:srgbClr val="FFFFFF"/>
        </a:accent3>
        <a:accent4>
          <a:srgbClr val="505050"/>
        </a:accent4>
        <a:accent5>
          <a:srgbClr val="BFC1D8"/>
        </a:accent5>
        <a:accent6>
          <a:srgbClr val="7F2D70"/>
        </a:accent6>
        <a:hlink>
          <a:srgbClr val="CC87E1"/>
        </a:hlink>
        <a:folHlink>
          <a:srgbClr val="76C5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80808"/>
        </a:dk1>
        <a:lt1>
          <a:srgbClr val="FFFFFF"/>
        </a:lt1>
        <a:dk2>
          <a:srgbClr val="A59A55"/>
        </a:dk2>
        <a:lt2>
          <a:srgbClr val="DDDDDD"/>
        </a:lt2>
        <a:accent1>
          <a:srgbClr val="4AB1E4"/>
        </a:accent1>
        <a:accent2>
          <a:srgbClr val="8F038F"/>
        </a:accent2>
        <a:accent3>
          <a:srgbClr val="FFFFFF"/>
        </a:accent3>
        <a:accent4>
          <a:srgbClr val="060606"/>
        </a:accent4>
        <a:accent5>
          <a:srgbClr val="B1D5EF"/>
        </a:accent5>
        <a:accent6>
          <a:srgbClr val="810281"/>
        </a:accent6>
        <a:hlink>
          <a:srgbClr val="F77A1D"/>
        </a:hlink>
        <a:folHlink>
          <a:srgbClr val="5BBE4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14731</TotalTime>
  <Words>642</Words>
  <Application>Microsoft Office PowerPoint</Application>
  <PresentationFormat>นำเสนอทางหน้าจอ (4:3)</PresentationFormat>
  <Paragraphs>244</Paragraphs>
  <Slides>7</Slides>
  <Notes>3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2</vt:i4>
      </vt:variant>
      <vt:variant>
        <vt:lpstr>ชื่อเรื่องภาพนิ่ง</vt:lpstr>
      </vt:variant>
      <vt:variant>
        <vt:i4>7</vt:i4>
      </vt:variant>
    </vt:vector>
  </HeadingPairs>
  <TitlesOfParts>
    <vt:vector size="9" baseType="lpstr">
      <vt:lpstr>Flow</vt:lpstr>
      <vt:lpstr>400TGp_globalcity_light_ani</vt:lpstr>
      <vt:lpstr>ภาพนิ่ง 1</vt:lpstr>
      <vt:lpstr>ภาพนิ่ง 2</vt:lpstr>
      <vt:lpstr>ภาพนิ่ง 3</vt:lpstr>
      <vt:lpstr>ภาพนิ่ง 4</vt:lpstr>
      <vt:lpstr>ภาพนิ่ง 5</vt:lpstr>
      <vt:lpstr>ภาพนิ่ง 6</vt:lpstr>
      <vt:lpstr>ชื่องาน โครงการฝายห้วยน้ำสวย(บ้านน้ำสวยใต้)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การประชุมติดตามเร่งรัดการดำเนินงาน โครงการตามแผนปฏิบัติการไทยเข้มแข็ง</dc:title>
  <dc:creator>Valued Acer Customer</dc:creator>
  <cp:lastModifiedBy>Corporate Edition</cp:lastModifiedBy>
  <cp:revision>1595</cp:revision>
  <dcterms:created xsi:type="dcterms:W3CDTF">2009-10-02T08:06:55Z</dcterms:created>
  <dcterms:modified xsi:type="dcterms:W3CDTF">2014-04-03T08:31:45Z</dcterms:modified>
</cp:coreProperties>
</file>